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62" r:id="rId7"/>
    <p:sldId id="284" r:id="rId8"/>
    <p:sldId id="261" r:id="rId9"/>
    <p:sldId id="285" r:id="rId10"/>
    <p:sldId id="264" r:id="rId11"/>
    <p:sldId id="263" r:id="rId12"/>
    <p:sldId id="286" r:id="rId13"/>
    <p:sldId id="265" r:id="rId14"/>
    <p:sldId id="267" r:id="rId15"/>
    <p:sldId id="268" r:id="rId16"/>
    <p:sldId id="26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6B05C-DE2E-479A-8846-0851A3827E70}" v="2254" dt="2023-08-26T17:50:50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DD6B-EC2F-4242-BB01-3ADB2EA0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E81A-1139-4F60-ADAD-CDBFA2DA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A7DA-A3ED-424E-96DB-EAC43B3A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20E7B-DE6B-4599-AB9A-D6E6D1C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F17-D1A4-4B40-8467-04543C7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1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B90-86EC-492C-8440-5BE029FC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971-FFBC-444C-9574-9D3B54B7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6CA0-A872-4564-80CA-5FEC4ECF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1036-6CDC-445C-A420-C8F19AA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A98F-1722-408F-9EAF-DD105A6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1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E4D1-759E-4B80-9D6F-7700A8C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5114-CD19-406E-8705-96803BC3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F7AF-E616-4F57-A855-C02E411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85F8-5B2C-49AB-ACE3-206BEDDE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AD0B-2401-4303-B6E3-E10A440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7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CDF-BB67-47FC-BF1B-DB02A674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7AE-432B-4C7F-AFD5-02DA1AB1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9AFA-4DCC-4AAB-A636-A768FCC6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A2CC-F2EE-4979-8BBC-A34D0009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CF7A-3807-4981-82FE-9DFBEED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DECA-5A1A-4973-9442-C482854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80D-F0D5-4D0E-A595-37B132CF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3DE0-C588-424F-99AD-81C63CBF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99559-C376-4106-B5B8-DE2548E8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5DA3-BFFC-4144-9DE2-F9BD5D554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C142-9FBA-441E-A2EE-8A26CD28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BFF5-7AB9-4517-84AF-11B4195E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3660-8C4C-44F0-BB2E-A2E06C02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5D26-D27D-4780-B4D8-652336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9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5D-6D01-46C3-90E2-6EF7C7D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BEC61-F94D-46EA-93C3-3D29473C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D31F-B3A3-44A7-BE2E-54CED00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FC639-D8CC-4126-AE01-D7ECE4F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3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1337-DCED-48AE-9781-145604B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E84E-2E44-4497-B8AA-769AD7E9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588F-8746-4FE0-AB58-50B514C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0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9AD-7C5B-43BF-BC81-663C3B7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248D-04F1-4ACE-8F99-0844D06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4B85-1772-4F38-A7E7-EB8B511E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CC1-4267-4CC4-88D6-3A28AFF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3FA-41D5-46A5-8FA6-3BB510DA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24AA-7B5D-4D45-A1D6-B2C172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9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F3F-7F8C-4B62-83A5-552DFB19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7699-2B3A-4817-9AC3-43FD9282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F1A9-6856-45E2-8C6C-5C78A873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07F9-D2C6-4EE6-AE90-327FC325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0549-8F58-4348-9920-652E9F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8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1ECD2-AC72-4B39-B658-44039FF9B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CE250-D2E2-4148-B0C4-5EEC101D4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6582-DD76-46CC-A4B7-7889DF3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BB8-5380-45F6-85BD-37209F9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02E-17D0-4016-AA60-4DBD5B8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7E4F-9347-44CD-9477-1AF2334B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F40D-687B-4129-846D-C33C3CF7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B308-7023-40D0-A9D7-0A50FDE2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4102-7A5A-4E11-ABC2-D0BBAAF8E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775C-EC89-455E-B408-FFCE8D86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puter screen with many colorful text&#10;&#10;Description automatically generated">
            <a:extLst>
              <a:ext uri="{FF2B5EF4-FFF2-40B4-BE49-F238E27FC236}">
                <a16:creationId xmlns:a16="http://schemas.microsoft.com/office/drawing/2014/main" id="{D970522B-52D3-3C1F-7E2A-40A48E07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3" r="20941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559773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The Hand Extrablack"/>
                <a:cs typeface="Calibri Light"/>
              </a:rPr>
              <a:t>CEIS110  - Programming with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he Hand"/>
                <a:cs typeface="Calibri"/>
              </a:rPr>
              <a:t>Presented by: Kaila </a:t>
            </a:r>
            <a:r>
              <a:rPr lang="en-US" sz="3200" b="1" err="1">
                <a:solidFill>
                  <a:schemeClr val="bg1"/>
                </a:solidFill>
                <a:latin typeface="The Hand"/>
                <a:cs typeface="Calibri"/>
              </a:rPr>
              <a:t>Hamaday</a:t>
            </a:r>
            <a:endParaRPr lang="en-US" sz="3200" b="1">
              <a:solidFill>
                <a:schemeClr val="bg1"/>
              </a:solidFill>
              <a:latin typeface="The Hand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puter screen with many colorful text&#10;&#10;Description automatically generated">
            <a:extLst>
              <a:ext uri="{FF2B5EF4-FFF2-40B4-BE49-F238E27FC236}">
                <a16:creationId xmlns:a16="http://schemas.microsoft.com/office/drawing/2014/main" id="{D970522B-52D3-3C1F-7E2A-40A48E07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3" r="20941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410" y="4302611"/>
            <a:ext cx="5597739" cy="892945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The Hand Extrablack"/>
                <a:cs typeface="Calibri Light"/>
              </a:rPr>
              <a:t>Downloading Weather Data</a:t>
            </a:r>
            <a:endParaRPr lang="en-US" dirty="0"/>
          </a:p>
          <a:p>
            <a:pPr algn="l"/>
            <a:endParaRPr lang="en-US" sz="4800" dirty="0">
              <a:solidFill>
                <a:schemeClr val="bg1"/>
              </a:solidFill>
              <a:latin typeface="The Hand Extrablack"/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24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20FA87-AE8E-5D9C-5085-FE3EFBBA4D8E}"/>
              </a:ext>
            </a:extLst>
          </p:cNvPr>
          <p:cNvSpPr txBox="1"/>
          <p:nvPr/>
        </p:nvSpPr>
        <p:spPr>
          <a:xfrm>
            <a:off x="839958" y="4513054"/>
            <a:ext cx="3734014" cy="13935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The Hand Extrablack"/>
                <a:ea typeface="+mj-ea"/>
                <a:cs typeface="+mj-cs"/>
              </a:rPr>
              <a:t>Gathering Temperature and Humidity Data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puter screen with many colorful text&#10;&#10;Description automatically generated">
            <a:extLst>
              <a:ext uri="{FF2B5EF4-FFF2-40B4-BE49-F238E27FC236}">
                <a16:creationId xmlns:a16="http://schemas.microsoft.com/office/drawing/2014/main" id="{6795B9E5-A3F4-FDCA-5CEF-286B33D9E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2" r="14303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21876-6ECA-57A5-0DFB-B0D067D07605}"/>
              </a:ext>
            </a:extLst>
          </p:cNvPr>
          <p:cNvSpPr txBox="1"/>
          <p:nvPr/>
        </p:nvSpPr>
        <p:spPr>
          <a:xfrm>
            <a:off x="503802" y="2160049"/>
            <a:ext cx="425082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The Hand"/>
                <a:cs typeface="Calibri"/>
              </a:rPr>
              <a:t>After planning and design, the code was used to develop weather observations</a:t>
            </a:r>
            <a:endParaRPr lang="en-US" b="1">
              <a:latin typeface="Calibri" panose="020F0502020204030204"/>
              <a:cs typeface="Calibri"/>
            </a:endParaRPr>
          </a:p>
          <a:p>
            <a:endParaRPr lang="en-US" sz="2800" b="1" dirty="0">
              <a:latin typeface="The Hand"/>
              <a:cs typeface="Calibri"/>
            </a:endParaRPr>
          </a:p>
          <a:p>
            <a:r>
              <a:rPr lang="en-US" sz="2800" b="1" dirty="0">
                <a:latin typeface="The Hand"/>
                <a:cs typeface="Calibri"/>
              </a:rPr>
              <a:t>This data was stored on a local database in an excel table for later analysis.</a:t>
            </a:r>
          </a:p>
        </p:txBody>
      </p:sp>
    </p:spTree>
    <p:extLst>
      <p:ext uri="{BB962C8B-B14F-4D97-AF65-F5344CB8AC3E}">
        <p14:creationId xmlns:p14="http://schemas.microsoft.com/office/powerpoint/2010/main" val="73282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A6D3-F57D-E9B0-7647-1451398C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47286" cy="1325563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The Hand Extrablack"/>
                <a:cs typeface="Calibri Light"/>
              </a:rPr>
              <a:t>BuildWeather.Db</a:t>
            </a:r>
            <a:r>
              <a:rPr lang="en-US" sz="5400" dirty="0">
                <a:latin typeface="The Hand Extrablack"/>
                <a:cs typeface="Calibri Light"/>
              </a:rPr>
              <a:t> PY Code</a:t>
            </a:r>
          </a:p>
        </p:txBody>
      </p:sp>
      <p:pic>
        <p:nvPicPr>
          <p:cNvPr id="7" name="Content Placeholder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9F1D6951-BB2D-19AB-5991-DDFE57B65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2128" y="1586319"/>
            <a:ext cx="5862404" cy="5044066"/>
          </a:xfr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327260B8-C12A-8D98-89CE-1161F4F79A89}"/>
              </a:ext>
            </a:extLst>
          </p:cNvPr>
          <p:cNvSpPr txBox="1"/>
          <p:nvPr/>
        </p:nvSpPr>
        <p:spPr>
          <a:xfrm>
            <a:off x="574334" y="1997574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he Hand"/>
              </a:rPr>
              <a:t>Screenshot of database code in python.</a:t>
            </a:r>
          </a:p>
        </p:txBody>
      </p:sp>
    </p:spTree>
    <p:extLst>
      <p:ext uri="{BB962C8B-B14F-4D97-AF65-F5344CB8AC3E}">
        <p14:creationId xmlns:p14="http://schemas.microsoft.com/office/powerpoint/2010/main" val="3478920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A6D3-F57D-E9B0-7647-1451398C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47286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he Hand Extrablack"/>
                <a:cs typeface="Calibri Light"/>
              </a:rPr>
              <a:t>Python Console</a:t>
            </a:r>
            <a:endParaRPr lang="en-US" dirty="0"/>
          </a:p>
        </p:txBody>
      </p:sp>
      <p:pic>
        <p:nvPicPr>
          <p:cNvPr id="5" name="Content Placeholder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E8407C25-E483-0C2A-F0BA-FD53EBC30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599" y="1825625"/>
            <a:ext cx="9064801" cy="4351338"/>
          </a:xfr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327260B8-C12A-8D98-89CE-1161F4F79A89}"/>
              </a:ext>
            </a:extLst>
          </p:cNvPr>
          <p:cNvSpPr txBox="1"/>
          <p:nvPr/>
        </p:nvSpPr>
        <p:spPr>
          <a:xfrm>
            <a:off x="4535475" y="700285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he Hand"/>
              </a:rPr>
              <a:t>Screenshot of program output in Python console showing program executed  successfully</a:t>
            </a:r>
          </a:p>
        </p:txBody>
      </p:sp>
    </p:spTree>
    <p:extLst>
      <p:ext uri="{BB962C8B-B14F-4D97-AF65-F5344CB8AC3E}">
        <p14:creationId xmlns:p14="http://schemas.microsoft.com/office/powerpoint/2010/main" val="206280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A6D3-F57D-E9B0-7647-1451398C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47286" cy="1325563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The Hand Extrablack"/>
                <a:cs typeface="Calibri Light"/>
              </a:rPr>
              <a:t>Weather.db</a:t>
            </a:r>
            <a:r>
              <a:rPr lang="en-US" sz="5400" dirty="0">
                <a:latin typeface="The Hand Extrablack"/>
                <a:cs typeface="Calibri Light"/>
              </a:rPr>
              <a:t> file</a:t>
            </a:r>
            <a:endParaRPr lang="en-US" dirty="0"/>
          </a:p>
        </p:txBody>
      </p:sp>
      <p:pic>
        <p:nvPicPr>
          <p:cNvPr id="7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F21242D-8565-2E5D-4DE1-D40C30887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194" y="2714564"/>
            <a:ext cx="6250919" cy="16492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789991-FA52-F706-1766-418802659628}"/>
              </a:ext>
            </a:extLst>
          </p:cNvPr>
          <p:cNvSpPr txBox="1"/>
          <p:nvPr/>
        </p:nvSpPr>
        <p:spPr>
          <a:xfrm>
            <a:off x="410598" y="161972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The Hand"/>
              </a:rPr>
              <a:t>Screenshot of Windows Explorer showing database file </a:t>
            </a:r>
            <a:r>
              <a:rPr lang="en-US" b="1" err="1">
                <a:latin typeface="The Hand"/>
              </a:rPr>
              <a:t>Weather.db</a:t>
            </a:r>
            <a:r>
              <a:rPr lang="en-US" b="1" dirty="0">
                <a:latin typeface="The Hand"/>
              </a:rPr>
              <a:t> was created</a:t>
            </a:r>
          </a:p>
        </p:txBody>
      </p:sp>
    </p:spTree>
    <p:extLst>
      <p:ext uri="{BB962C8B-B14F-4D97-AF65-F5344CB8AC3E}">
        <p14:creationId xmlns:p14="http://schemas.microsoft.com/office/powerpoint/2010/main" val="2983821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puter screen with many colorful text&#10;&#10;Description automatically generated">
            <a:extLst>
              <a:ext uri="{FF2B5EF4-FFF2-40B4-BE49-F238E27FC236}">
                <a16:creationId xmlns:a16="http://schemas.microsoft.com/office/drawing/2014/main" id="{D970522B-52D3-3C1F-7E2A-40A48E07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3" r="20941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270" y="3062000"/>
            <a:ext cx="5597739" cy="152899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The Hand Extrablack"/>
                <a:cs typeface="Calibri Light"/>
              </a:rPr>
              <a:t>Querying the Database with SQL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73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A6D3-F57D-E9B0-7647-1451398C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0" y="465885"/>
            <a:ext cx="6963798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The Hand Extrablack"/>
                <a:cs typeface="Calibri Light"/>
              </a:rPr>
              <a:t>Query to Retrieve all Columns and all Rows</a:t>
            </a:r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CDAF8EB-E86C-A6B0-492F-7C1BF80A9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62" y="1651038"/>
            <a:ext cx="9802720" cy="4739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91856F-48FA-084B-CF93-283A38444C90}"/>
              </a:ext>
            </a:extLst>
          </p:cNvPr>
          <p:cNvSpPr txBox="1"/>
          <p:nvPr/>
        </p:nvSpPr>
        <p:spPr>
          <a:xfrm>
            <a:off x="7167838" y="104664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The Hand"/>
              </a:rPr>
              <a:t>Screenshot of SQL query command and results</a:t>
            </a:r>
          </a:p>
        </p:txBody>
      </p:sp>
    </p:spTree>
    <p:extLst>
      <p:ext uri="{BB962C8B-B14F-4D97-AF65-F5344CB8AC3E}">
        <p14:creationId xmlns:p14="http://schemas.microsoft.com/office/powerpoint/2010/main" val="3781040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A6D3-F57D-E9B0-7647-1451398C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0" y="465885"/>
            <a:ext cx="8084756" cy="1325563"/>
          </a:xfrm>
        </p:spPr>
        <p:txBody>
          <a:bodyPr>
            <a:normAutofit/>
          </a:bodyPr>
          <a:lstStyle/>
          <a:p>
            <a:r>
              <a:rPr lang="en-US" sz="4600" dirty="0">
                <a:latin typeface="The Hand Extrablack"/>
                <a:cs typeface="Calibri Light"/>
              </a:rPr>
              <a:t>Query to Retrieve Lowest and Highest Temperatures</a:t>
            </a:r>
            <a:endParaRPr lang="en-US" sz="4600">
              <a:cs typeface="Calibri Light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9915F06-E126-9A24-FEFD-4354A1B09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94" y="1530951"/>
            <a:ext cx="10835513" cy="4992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C5A94D-3EB5-FB4B-AFB2-720973CCB288}"/>
              </a:ext>
            </a:extLst>
          </p:cNvPr>
          <p:cNvSpPr txBox="1"/>
          <p:nvPr/>
        </p:nvSpPr>
        <p:spPr>
          <a:xfrm>
            <a:off x="8030598" y="10088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The Hand"/>
              </a:rPr>
              <a:t>Screenshot of SQL query command and results</a:t>
            </a:r>
          </a:p>
        </p:txBody>
      </p:sp>
    </p:spTree>
    <p:extLst>
      <p:ext uri="{BB962C8B-B14F-4D97-AF65-F5344CB8AC3E}">
        <p14:creationId xmlns:p14="http://schemas.microsoft.com/office/powerpoint/2010/main" val="723686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A6D3-F57D-E9B0-7647-1451398C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0" y="465885"/>
            <a:ext cx="6963798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he Hand Extrablack"/>
                <a:cs typeface="Calibri Light"/>
              </a:rPr>
              <a:t>Query to Retrieve all Clear Days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ABCB625-26E7-F530-1614-EA71483B5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8" y="1643376"/>
            <a:ext cx="10917380" cy="4484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303BC-FA87-7B30-50C2-B5B063464907}"/>
              </a:ext>
            </a:extLst>
          </p:cNvPr>
          <p:cNvSpPr txBox="1"/>
          <p:nvPr/>
        </p:nvSpPr>
        <p:spPr>
          <a:xfrm>
            <a:off x="6097260" y="106554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The Hand"/>
              </a:rPr>
              <a:t>Screenshot of SQL query command and results</a:t>
            </a:r>
          </a:p>
        </p:txBody>
      </p:sp>
    </p:spTree>
    <p:extLst>
      <p:ext uri="{BB962C8B-B14F-4D97-AF65-F5344CB8AC3E}">
        <p14:creationId xmlns:p14="http://schemas.microsoft.com/office/powerpoint/2010/main" val="4110633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puter screen with many colorful text&#10;&#10;Description automatically generated">
            <a:extLst>
              <a:ext uri="{FF2B5EF4-FFF2-40B4-BE49-F238E27FC236}">
                <a16:creationId xmlns:a16="http://schemas.microsoft.com/office/drawing/2014/main" id="{D970522B-52D3-3C1F-7E2A-40A48E07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3" r="20941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270" y="3062000"/>
            <a:ext cx="5597739" cy="1528994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he Hand Extrablack"/>
                <a:cs typeface="Calibri Light"/>
              </a:rPr>
              <a:t>Querying and Manipulating Data with SQL and Python</a:t>
            </a:r>
            <a:endParaRPr lang="en-US">
              <a:solidFill>
                <a:schemeClr val="bg1"/>
              </a:solidFill>
              <a:cs typeface="Calibri Light" panose="020F03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12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20FA87-AE8E-5D9C-5085-FE3EFBBA4D8E}"/>
              </a:ext>
            </a:extLst>
          </p:cNvPr>
          <p:cNvSpPr txBox="1"/>
          <p:nvPr/>
        </p:nvSpPr>
        <p:spPr>
          <a:xfrm>
            <a:off x="839958" y="4513054"/>
            <a:ext cx="3734014" cy="7259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The Hand Extrablack"/>
                <a:ea typeface="+mj-ea"/>
                <a:cs typeface="+mj-cs"/>
              </a:rPr>
              <a:t>Introduction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puter screen with many colorful text&#10;&#10;Description automatically generated">
            <a:extLst>
              <a:ext uri="{FF2B5EF4-FFF2-40B4-BE49-F238E27FC236}">
                <a16:creationId xmlns:a16="http://schemas.microsoft.com/office/drawing/2014/main" id="{6795B9E5-A3F4-FDCA-5CEF-286B33D9E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2" r="14303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21B933-7C6D-27CB-EE80-9DF031162357}"/>
              </a:ext>
            </a:extLst>
          </p:cNvPr>
          <p:cNvSpPr txBox="1"/>
          <p:nvPr/>
        </p:nvSpPr>
        <p:spPr>
          <a:xfrm>
            <a:off x="838830" y="920698"/>
            <a:ext cx="4027894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b="1" dirty="0">
                <a:latin typeface="The Hand"/>
              </a:rPr>
              <a:t>This project is a compilation of all the work I've completed as part of CEIS110 – Intro to Programming</a:t>
            </a:r>
          </a:p>
          <a:p>
            <a:endParaRPr lang="en-US" sz="2600" b="1" dirty="0">
              <a:latin typeface="The Hand"/>
            </a:endParaRPr>
          </a:p>
          <a:p>
            <a:r>
              <a:rPr lang="en-US" sz="2600" b="1" dirty="0">
                <a:latin typeface="The Hand"/>
              </a:rPr>
              <a:t>The purpose of the project was to plan and create a program that takes temperature data and stores it in a local database to review and analyze the data using graphs.</a:t>
            </a:r>
          </a:p>
        </p:txBody>
      </p:sp>
    </p:spTree>
    <p:extLst>
      <p:ext uri="{BB962C8B-B14F-4D97-AF65-F5344CB8AC3E}">
        <p14:creationId xmlns:p14="http://schemas.microsoft.com/office/powerpoint/2010/main" val="3558872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A6D3-F57D-E9B0-7647-1451398C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0" y="465885"/>
            <a:ext cx="6963798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he Hand Extrablack"/>
                <a:cs typeface="Calibri Light"/>
              </a:rPr>
              <a:t>Python Code</a:t>
            </a:r>
            <a:endParaRPr lang="en-US" dirty="0"/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B8F51E09-4E56-730C-2DE8-62A826682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706" y="1200854"/>
            <a:ext cx="4928438" cy="5514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447412-30C3-98AE-59F3-D3FE7D19CA32}"/>
              </a:ext>
            </a:extLst>
          </p:cNvPr>
          <p:cNvSpPr txBox="1"/>
          <p:nvPr/>
        </p:nvSpPr>
        <p:spPr>
          <a:xfrm>
            <a:off x="227970" y="2029061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The Hand"/>
              </a:rPr>
              <a:t>ExtractTempHumidity.py Python code with your name and date in comments</a:t>
            </a:r>
          </a:p>
        </p:txBody>
      </p:sp>
    </p:spTree>
    <p:extLst>
      <p:ext uri="{BB962C8B-B14F-4D97-AF65-F5344CB8AC3E}">
        <p14:creationId xmlns:p14="http://schemas.microsoft.com/office/powerpoint/2010/main" val="1824957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A6D3-F57D-E9B0-7647-1451398C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0" y="465885"/>
            <a:ext cx="6963798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he Hand Extrablack"/>
                <a:cs typeface="Calibri Light"/>
              </a:rPr>
              <a:t>Retrieve and Convert Data to CSV</a:t>
            </a:r>
            <a:endParaRPr lang="en-US" dirty="0"/>
          </a:p>
        </p:txBody>
      </p:sp>
      <p:pic>
        <p:nvPicPr>
          <p:cNvPr id="4" name="Picture 3" descr="A screenshot of a spreadsheet&#10;&#10;Description automatically generated">
            <a:extLst>
              <a:ext uri="{FF2B5EF4-FFF2-40B4-BE49-F238E27FC236}">
                <a16:creationId xmlns:a16="http://schemas.microsoft.com/office/drawing/2014/main" id="{80760770-1B20-8A14-262E-07F89A235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14" y="1711666"/>
            <a:ext cx="2857305" cy="4889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E0365C-7177-AD8D-C47C-BED7AA70E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604" y="1711666"/>
            <a:ext cx="2323997" cy="4889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0350BF-87FE-22D9-19B9-DC04ABE02597}"/>
              </a:ext>
            </a:extLst>
          </p:cNvPr>
          <p:cNvSpPr txBox="1"/>
          <p:nvPr/>
        </p:nvSpPr>
        <p:spPr>
          <a:xfrm>
            <a:off x="234268" y="1997574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The Hand"/>
              </a:rPr>
              <a:t>Format data file open in Excel showing 3 columns of data</a:t>
            </a:r>
          </a:p>
        </p:txBody>
      </p:sp>
    </p:spTree>
    <p:extLst>
      <p:ext uri="{BB962C8B-B14F-4D97-AF65-F5344CB8AC3E}">
        <p14:creationId xmlns:p14="http://schemas.microsoft.com/office/powerpoint/2010/main" val="2635118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A6D3-F57D-E9B0-7647-1451398C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0" y="465885"/>
            <a:ext cx="6963798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he Hand Extrablack"/>
                <a:cs typeface="Calibri Light"/>
              </a:rPr>
              <a:t>Temperature and Humidity Chart (Graph)</a:t>
            </a:r>
            <a:endParaRPr lang="en-US" dirty="0"/>
          </a:p>
        </p:txBody>
      </p:sp>
      <p:pic>
        <p:nvPicPr>
          <p:cNvPr id="4" name="Picture 3" descr="A graph showing different weather conditions&#10;&#10;Description automatically generated">
            <a:extLst>
              <a:ext uri="{FF2B5EF4-FFF2-40B4-BE49-F238E27FC236}">
                <a16:creationId xmlns:a16="http://schemas.microsoft.com/office/drawing/2014/main" id="{8B2CAD8E-BACE-B7E6-902D-BB597E1B5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33402"/>
            <a:ext cx="3505200" cy="2153196"/>
          </a:xfrm>
          <a:prstGeom prst="rect">
            <a:avLst/>
          </a:prstGeom>
        </p:spPr>
      </p:pic>
      <p:pic>
        <p:nvPicPr>
          <p:cNvPr id="6" name="Picture 5" descr="A graph showing different colored lines&#10;&#10;Description automatically generated">
            <a:extLst>
              <a:ext uri="{FF2B5EF4-FFF2-40B4-BE49-F238E27FC236}">
                <a16:creationId xmlns:a16="http://schemas.microsoft.com/office/drawing/2014/main" id="{AB29B45F-CEF2-EDF4-A3D5-E3C068397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218" y="4067496"/>
            <a:ext cx="3480009" cy="2085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8B90C0-0B75-068B-006E-7001D9AB22CB}"/>
              </a:ext>
            </a:extLst>
          </p:cNvPr>
          <p:cNvSpPr txBox="1"/>
          <p:nvPr/>
        </p:nvSpPr>
        <p:spPr>
          <a:xfrm>
            <a:off x="2840180" y="2229323"/>
            <a:ext cx="118393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he Hand"/>
                <a:cs typeface="Calibri"/>
              </a:rPr>
              <a:t>Format Data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23689-4A70-93ED-7301-885BAE967378}"/>
              </a:ext>
            </a:extLst>
          </p:cNvPr>
          <p:cNvSpPr txBox="1"/>
          <p:nvPr/>
        </p:nvSpPr>
        <p:spPr>
          <a:xfrm>
            <a:off x="7569618" y="3551800"/>
            <a:ext cx="12595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he Hand"/>
                <a:cs typeface="Calibri"/>
              </a:rPr>
              <a:t>Format Data 2</a:t>
            </a:r>
            <a:endParaRPr lang="en-US" sz="2400" b="1">
              <a:latin typeface="The Han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1093FF-1455-8037-183A-EC5BDFD02D79}"/>
              </a:ext>
            </a:extLst>
          </p:cNvPr>
          <p:cNvSpPr txBox="1"/>
          <p:nvPr/>
        </p:nvSpPr>
        <p:spPr>
          <a:xfrm>
            <a:off x="7407144" y="1411904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The Hand"/>
              </a:rPr>
              <a:t>Excel chart based on temperature and humidity data from database </a:t>
            </a:r>
          </a:p>
        </p:txBody>
      </p:sp>
    </p:spTree>
    <p:extLst>
      <p:ext uri="{BB962C8B-B14F-4D97-AF65-F5344CB8AC3E}">
        <p14:creationId xmlns:p14="http://schemas.microsoft.com/office/powerpoint/2010/main" val="309716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puter screen with many colorful text&#10;&#10;Description automatically generated">
            <a:extLst>
              <a:ext uri="{FF2B5EF4-FFF2-40B4-BE49-F238E27FC236}">
                <a16:creationId xmlns:a16="http://schemas.microsoft.com/office/drawing/2014/main" id="{D970522B-52D3-3C1F-7E2A-40A48E07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3" r="20941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270" y="3062000"/>
            <a:ext cx="5597739" cy="1528994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he Hand Extrablack"/>
                <a:cs typeface="Calibri Light"/>
              </a:rPr>
              <a:t>Develop Graphical Models and Interpret the Results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899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A6D3-F57D-E9B0-7647-1451398C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0" y="465885"/>
            <a:ext cx="6963798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he Hand Extrablack"/>
                <a:cs typeface="Calibri Light"/>
              </a:rPr>
              <a:t>Plot 1: Box Plot of Week 2</a:t>
            </a:r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BA1CE7D-5B39-54D3-EA05-144C9B3F3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01" y="1789340"/>
            <a:ext cx="9531927" cy="45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04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A6D3-F57D-E9B0-7647-1451398C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0" y="465885"/>
            <a:ext cx="6963798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he Hand Extrablack"/>
                <a:cs typeface="Calibri Light"/>
              </a:rPr>
              <a:t>Plot 2: Scatter Plot week 1 &amp; week 2</a:t>
            </a:r>
            <a:endParaRPr lang="en-US" dirty="0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2D9E464-6F6B-82B1-DFB9-7AB84A6B0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01" y="1624879"/>
            <a:ext cx="7334092" cy="48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21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A6D3-F57D-E9B0-7647-1451398C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0" y="465885"/>
            <a:ext cx="6963798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he Hand Extrablack"/>
                <a:cs typeface="Calibri Light"/>
              </a:rPr>
              <a:t>Analysis: Create your own plot</a:t>
            </a:r>
            <a:endParaRPr lang="en-US" dirty="0"/>
          </a:p>
        </p:txBody>
      </p:sp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A45630DB-2C27-7AA3-8DA2-BF806557A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33" y="1870651"/>
            <a:ext cx="10016835" cy="443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49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0FA6D3-F57D-E9B0-7647-1451398C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46" y="206559"/>
            <a:ext cx="3739341" cy="8648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The Hand Extrablack"/>
              </a:rPr>
              <a:t>Analysis</a:t>
            </a:r>
            <a:r>
              <a:rPr lang="en-US" dirty="0">
                <a:latin typeface="The Hand Extrablack"/>
              </a:rPr>
              <a:t>:</a:t>
            </a:r>
            <a:endParaRPr lang="en-US" kern="1200" dirty="0">
              <a:latin typeface="The Hand Extrablac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4C27A1-468B-4435-F41B-59061F0F74F4}"/>
              </a:ext>
            </a:extLst>
          </p:cNvPr>
          <p:cNvSpPr txBox="1"/>
          <p:nvPr/>
        </p:nvSpPr>
        <p:spPr>
          <a:xfrm>
            <a:off x="327077" y="972383"/>
            <a:ext cx="3427001" cy="24538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The Hand"/>
              </a:rPr>
              <a:t>Think of your own question and create a chart/graph to answer it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The Hand"/>
              </a:rPr>
              <a:t>Your own question: </a:t>
            </a:r>
            <a:br>
              <a:rPr lang="en-US" sz="2000" b="1" dirty="0">
                <a:latin typeface="The Hand"/>
              </a:rPr>
            </a:br>
            <a:r>
              <a:rPr lang="en-US" sz="2000" b="1" dirty="0">
                <a:latin typeface="The Hand"/>
              </a:rPr>
              <a:t>Were there higher daily peak temperatures in week 1 or week 2?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The Hand"/>
              </a:rPr>
              <a:t>Answer supported by Chart: Week 1 had higher daily peak temperatures than week 2.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The Han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69F673-39CF-77E3-7CC7-DF6B31319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300" y="1940170"/>
            <a:ext cx="4278481" cy="31966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7801F0C-4240-AC2E-3916-933AC5E75333}"/>
              </a:ext>
            </a:extLst>
          </p:cNvPr>
          <p:cNvSpPr txBox="1">
            <a:spLocks/>
          </p:cNvSpPr>
          <p:nvPr/>
        </p:nvSpPr>
        <p:spPr>
          <a:xfrm>
            <a:off x="203410" y="3570695"/>
            <a:ext cx="3739341" cy="864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he Hand Extrablack"/>
              </a:rPr>
              <a:t>Prediction: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03A9C-FB1D-D9BC-685D-F9D7B0490EA8}"/>
              </a:ext>
            </a:extLst>
          </p:cNvPr>
          <p:cNvSpPr txBox="1"/>
          <p:nvPr/>
        </p:nvSpPr>
        <p:spPr>
          <a:xfrm>
            <a:off x="201520" y="4338991"/>
            <a:ext cx="413747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The Hand"/>
                <a:cs typeface="Calibri"/>
              </a:rPr>
              <a:t>Based off the data collected, week 1 generally has higher daily peak temperatures, however week 2 seemed to have a sudden rise. I would predict the temperature would continue to rise and then drop.</a:t>
            </a:r>
            <a:endParaRPr lang="en-US" sz="2000" b="1">
              <a:latin typeface="The Hand"/>
            </a:endParaRPr>
          </a:p>
        </p:txBody>
      </p:sp>
    </p:spTree>
    <p:extLst>
      <p:ext uri="{BB962C8B-B14F-4D97-AF65-F5344CB8AC3E}">
        <p14:creationId xmlns:p14="http://schemas.microsoft.com/office/powerpoint/2010/main" val="2023632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20FA87-AE8E-5D9C-5085-FE3EFBBA4D8E}"/>
              </a:ext>
            </a:extLst>
          </p:cNvPr>
          <p:cNvSpPr txBox="1"/>
          <p:nvPr/>
        </p:nvSpPr>
        <p:spPr>
          <a:xfrm>
            <a:off x="839958" y="4513054"/>
            <a:ext cx="3734014" cy="7259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The Hand Extrablack"/>
                <a:ea typeface="+mj-ea"/>
                <a:cs typeface="+mj-cs"/>
              </a:rPr>
              <a:t>Challenges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puter screen with many colorful text&#10;&#10;Description automatically generated">
            <a:extLst>
              <a:ext uri="{FF2B5EF4-FFF2-40B4-BE49-F238E27FC236}">
                <a16:creationId xmlns:a16="http://schemas.microsoft.com/office/drawing/2014/main" id="{6795B9E5-A3F4-FDCA-5CEF-286B33D9E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2" r="14303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179B29-9696-5B16-008B-187B274D6FAD}"/>
              </a:ext>
            </a:extLst>
          </p:cNvPr>
          <p:cNvSpPr txBox="1"/>
          <p:nvPr/>
        </p:nvSpPr>
        <p:spPr>
          <a:xfrm>
            <a:off x="163735" y="944628"/>
            <a:ext cx="514507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400" b="1" kern="1200" dirty="0">
                <a:latin typeface="The Hand"/>
                <a:ea typeface="+mn-ea"/>
                <a:cs typeface="+mn-cs"/>
              </a:rPr>
              <a:t>Some of the challenges I faced were:</a:t>
            </a:r>
          </a:p>
          <a:p>
            <a:pPr marL="342900" indent="-342900">
              <a:buFont typeface="Arial"/>
              <a:buChar char="•"/>
            </a:pPr>
            <a:r>
              <a:rPr lang="en-US" sz="2400" b="1" kern="1200" dirty="0">
                <a:latin typeface="The Hand"/>
                <a:ea typeface="+mn-ea"/>
                <a:cs typeface="+mn-cs"/>
              </a:rPr>
              <a:t>A few times I mistyped the </a:t>
            </a:r>
            <a:r>
              <a:rPr lang="en-US" sz="2400" b="1" dirty="0">
                <a:latin typeface="The Hand"/>
              </a:rPr>
              <a:t>code and</a:t>
            </a:r>
            <a:r>
              <a:rPr lang="en-US" sz="2400" b="1" kern="1200" dirty="0">
                <a:latin typeface="The Hand"/>
                <a:ea typeface="+mn-ea"/>
                <a:cs typeface="+mn-cs"/>
              </a:rPr>
              <a:t> nothing would run. So, I would have to go back and re-read what I typed to make sure I spelled everything correctly.</a:t>
            </a:r>
            <a:endParaRPr lang="en-US" sz="2400" b="1" kern="1200" dirty="0">
              <a:latin typeface="The Hand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he Hand"/>
              </a:rPr>
              <a:t>Also when creating the plot charts using Spyder, I couldn't figure out where the chart showed up at. I had to search it on Google, and there was a setting that wasn't enabled. I enabled the setting and the chart showed up!</a:t>
            </a:r>
          </a:p>
          <a:p>
            <a:pPr algn="l" rtl="0"/>
            <a:endParaRPr lang="en-US" sz="2400" b="1" dirty="0">
              <a:latin typeface="The Hand"/>
            </a:endParaRPr>
          </a:p>
        </p:txBody>
      </p:sp>
    </p:spTree>
    <p:extLst>
      <p:ext uri="{BB962C8B-B14F-4D97-AF65-F5344CB8AC3E}">
        <p14:creationId xmlns:p14="http://schemas.microsoft.com/office/powerpoint/2010/main" val="1652697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20FA87-AE8E-5D9C-5085-FE3EFBBA4D8E}"/>
              </a:ext>
            </a:extLst>
          </p:cNvPr>
          <p:cNvSpPr txBox="1"/>
          <p:nvPr/>
        </p:nvSpPr>
        <p:spPr>
          <a:xfrm>
            <a:off x="839958" y="4513054"/>
            <a:ext cx="3734014" cy="7259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The Hand Extrablack"/>
                <a:ea typeface="+mj-ea"/>
                <a:cs typeface="+mj-cs"/>
              </a:rPr>
              <a:t>Career Skills Acquired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puter screen with many colorful text&#10;&#10;Description automatically generated">
            <a:extLst>
              <a:ext uri="{FF2B5EF4-FFF2-40B4-BE49-F238E27FC236}">
                <a16:creationId xmlns:a16="http://schemas.microsoft.com/office/drawing/2014/main" id="{6795B9E5-A3F4-FDCA-5CEF-286B33D9E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2" r="14303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31897C-268D-C614-3E4C-EAD3A17A432C}"/>
              </a:ext>
            </a:extLst>
          </p:cNvPr>
          <p:cNvSpPr txBox="1"/>
          <p:nvPr/>
        </p:nvSpPr>
        <p:spPr>
          <a:xfrm>
            <a:off x="484908" y="1908150"/>
            <a:ext cx="444604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The Hand"/>
                <a:cs typeface="Calibri" panose="020F0502020204030204"/>
              </a:rPr>
              <a:t>Python Programming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The Hand"/>
                <a:cs typeface="Calibri" panose="020F0502020204030204"/>
              </a:rPr>
              <a:t>Creating a flow chart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The Hand"/>
                <a:cs typeface="Calibri" panose="020F0502020204030204"/>
              </a:rPr>
              <a:t>Understanding of the different consoles used for programming (Anaconda, </a:t>
            </a:r>
            <a:r>
              <a:rPr lang="en-US" sz="2000" b="1" err="1">
                <a:latin typeface="The Hand"/>
                <a:cs typeface="Calibri" panose="020F0502020204030204"/>
              </a:rPr>
              <a:t>Replit</a:t>
            </a:r>
            <a:r>
              <a:rPr lang="en-US" sz="2000" b="1" dirty="0">
                <a:latin typeface="The Hand"/>
                <a:cs typeface="Calibri" panose="020F0502020204030204"/>
              </a:rPr>
              <a:t>, Spyder, etc.)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The Hand"/>
                <a:cs typeface="Calibri" panose="020F0502020204030204"/>
              </a:rPr>
              <a:t>Data Analysis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The Hand"/>
                <a:cs typeface="Calibri" panose="020F0502020204030204"/>
              </a:rPr>
              <a:t>Creating a Database</a:t>
            </a:r>
          </a:p>
        </p:txBody>
      </p:sp>
    </p:spTree>
    <p:extLst>
      <p:ext uri="{BB962C8B-B14F-4D97-AF65-F5344CB8AC3E}">
        <p14:creationId xmlns:p14="http://schemas.microsoft.com/office/powerpoint/2010/main" val="181423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puter screen with many colorful text&#10;&#10;Description automatically generated">
            <a:extLst>
              <a:ext uri="{FF2B5EF4-FFF2-40B4-BE49-F238E27FC236}">
                <a16:creationId xmlns:a16="http://schemas.microsoft.com/office/drawing/2014/main" id="{D970522B-52D3-3C1F-7E2A-40A48E07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3" r="20941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559773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The Hand Extrablack"/>
                <a:cs typeface="Calibri Light"/>
              </a:rPr>
              <a:t>Software Inventory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1E60FBC-04BA-1EB5-8538-5526829C09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79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20FA87-AE8E-5D9C-5085-FE3EFBBA4D8E}"/>
              </a:ext>
            </a:extLst>
          </p:cNvPr>
          <p:cNvSpPr txBox="1"/>
          <p:nvPr/>
        </p:nvSpPr>
        <p:spPr>
          <a:xfrm>
            <a:off x="839958" y="4513054"/>
            <a:ext cx="3734014" cy="7259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The Hand Extrablack"/>
                <a:ea typeface="+mj-ea"/>
                <a:cs typeface="+mj-cs"/>
              </a:rPr>
              <a:t>Project Conclusion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puter screen with many colorful text&#10;&#10;Description automatically generated">
            <a:extLst>
              <a:ext uri="{FF2B5EF4-FFF2-40B4-BE49-F238E27FC236}">
                <a16:creationId xmlns:a16="http://schemas.microsoft.com/office/drawing/2014/main" id="{6795B9E5-A3F4-FDCA-5CEF-286B33D9E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2" r="14303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18105B-71CA-1F7C-5EFB-F1EE727CE80F}"/>
              </a:ext>
            </a:extLst>
          </p:cNvPr>
          <p:cNvSpPr txBox="1"/>
          <p:nvPr/>
        </p:nvSpPr>
        <p:spPr>
          <a:xfrm>
            <a:off x="164996" y="1493772"/>
            <a:ext cx="508587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The Hand"/>
              </a:rPr>
              <a:t>I was really excited about this project. I have very basic knowledge of programming, so this was something I felt would help home in those skills. Using python to create and analyze data was so much fun and I look forward to using this more.</a:t>
            </a:r>
          </a:p>
          <a:p>
            <a:endParaRPr lang="en-US"/>
          </a:p>
          <a:p>
            <a:r>
              <a:rPr lang="en-US" b="1" dirty="0">
                <a:latin typeface="The Hand"/>
              </a:rPr>
              <a:t>We had to follow many steps to design, create and analyze a database of temperature data.</a:t>
            </a:r>
          </a:p>
          <a:p>
            <a:endParaRPr lang="en-US"/>
          </a:p>
          <a:p>
            <a:r>
              <a:rPr lang="en-US" b="1" dirty="0">
                <a:latin typeface="The Hand"/>
              </a:rPr>
              <a:t>I've had very little previous experience with python, however I did have knowledge of other programming languages and have used them in my life. I felt this class and project were a great introduction to python. Specifically what python is and how to build off the basics. </a:t>
            </a:r>
          </a:p>
        </p:txBody>
      </p:sp>
    </p:spTree>
    <p:extLst>
      <p:ext uri="{BB962C8B-B14F-4D97-AF65-F5344CB8AC3E}">
        <p14:creationId xmlns:p14="http://schemas.microsoft.com/office/powerpoint/2010/main" val="219525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A6D3-F57D-E9B0-7647-1451398C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228063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he Hand Extrablack"/>
                <a:cs typeface="Calibri Light"/>
              </a:rPr>
              <a:t>Software</a:t>
            </a:r>
            <a:endParaRPr lang="en-US" sz="5400">
              <a:latin typeface="The Hand Extrablac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F511F-5FD6-4756-D5D6-ABB7F8168883}"/>
              </a:ext>
            </a:extLst>
          </p:cNvPr>
          <p:cNvSpPr txBox="1"/>
          <p:nvPr/>
        </p:nvSpPr>
        <p:spPr>
          <a:xfrm>
            <a:off x="648645" y="1656248"/>
            <a:ext cx="392965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The Hand"/>
                <a:cs typeface="Calibri"/>
              </a:rPr>
              <a:t>The software needed for this project includes: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The Hand"/>
                <a:cs typeface="Calibri"/>
              </a:rPr>
              <a:t>Microsoft Excel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The Hand"/>
                <a:cs typeface="Calibri"/>
              </a:rPr>
              <a:t>Anaconda Navigator and Spyder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D3AF57D8-8B14-AEAE-539C-A4E421BB3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2760" y="3045252"/>
            <a:ext cx="4285620" cy="3190481"/>
          </a:xfr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A0E98762-24C7-FB30-8A76-09DAE6D13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557" y="382394"/>
            <a:ext cx="4487613" cy="24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7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puter screen with many colorful text&#10;&#10;Description automatically generated">
            <a:extLst>
              <a:ext uri="{FF2B5EF4-FFF2-40B4-BE49-F238E27FC236}">
                <a16:creationId xmlns:a16="http://schemas.microsoft.com/office/drawing/2014/main" id="{D970522B-52D3-3C1F-7E2A-40A48E07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3" r="20941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559773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The Hand Extrablack"/>
                <a:cs typeface="Calibri Light"/>
              </a:rPr>
              <a:t>Planning and Design</a:t>
            </a:r>
          </a:p>
          <a:p>
            <a:pPr algn="l"/>
            <a:endParaRPr lang="en-US" sz="4800" dirty="0">
              <a:solidFill>
                <a:schemeClr val="bg1"/>
              </a:solidFill>
              <a:latin typeface="The Hand Extrablack"/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A5A5B-6591-D334-9B05-05F43488B874}"/>
              </a:ext>
            </a:extLst>
          </p:cNvPr>
          <p:cNvSpPr txBox="1"/>
          <p:nvPr/>
        </p:nvSpPr>
        <p:spPr>
          <a:xfrm>
            <a:off x="478611" y="3791108"/>
            <a:ext cx="379740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The Hand"/>
                <a:cs typeface="Calibri" panose="020F0502020204030204"/>
              </a:rPr>
              <a:t>After inventorying the software needed to complete the project, a plan was created for the temperature data project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The Hand"/>
                <a:cs typeface="Calibri" panose="020F0502020204030204"/>
              </a:rPr>
              <a:t>A flow chart was used to design the project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The Hand"/>
                <a:cs typeface="Calibri" panose="020F0502020204030204"/>
              </a:rPr>
              <a:t>Planning and design is a crucial step in any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3584636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20FA87-AE8E-5D9C-5085-FE3EFBBA4D8E}"/>
              </a:ext>
            </a:extLst>
          </p:cNvPr>
          <p:cNvSpPr txBox="1"/>
          <p:nvPr/>
        </p:nvSpPr>
        <p:spPr>
          <a:xfrm>
            <a:off x="839958" y="4513054"/>
            <a:ext cx="3734014" cy="7259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The Hand Extrablack"/>
                <a:ea typeface="+mj-ea"/>
                <a:cs typeface="+mj-cs"/>
              </a:rPr>
              <a:t>What are Flowcharts?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puter screen with many colorful text&#10;&#10;Description automatically generated">
            <a:extLst>
              <a:ext uri="{FF2B5EF4-FFF2-40B4-BE49-F238E27FC236}">
                <a16:creationId xmlns:a16="http://schemas.microsoft.com/office/drawing/2014/main" id="{6795B9E5-A3F4-FDCA-5CEF-286B33D9E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2" r="14303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21876-6ECA-57A5-0DFB-B0D067D07605}"/>
              </a:ext>
            </a:extLst>
          </p:cNvPr>
          <p:cNvSpPr txBox="1"/>
          <p:nvPr/>
        </p:nvSpPr>
        <p:spPr>
          <a:xfrm>
            <a:off x="503802" y="2657553"/>
            <a:ext cx="425082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The Hand"/>
                <a:cs typeface="Calibri"/>
              </a:rPr>
              <a:t>Flowcharts are a representation of processes or workflows. It's developed to illustrate the process of the output of this project.</a:t>
            </a:r>
          </a:p>
        </p:txBody>
      </p:sp>
    </p:spTree>
    <p:extLst>
      <p:ext uri="{BB962C8B-B14F-4D97-AF65-F5344CB8AC3E}">
        <p14:creationId xmlns:p14="http://schemas.microsoft.com/office/powerpoint/2010/main" val="203342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A6D3-F57D-E9B0-7647-1451398C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228063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he Hand Extrablack"/>
                <a:cs typeface="Calibri Light"/>
              </a:rPr>
              <a:t>Flow Chart</a:t>
            </a:r>
            <a:endParaRPr lang="en-US" sz="5400" dirty="0">
              <a:latin typeface="The Hand Extrablac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F511F-5FD6-4756-D5D6-ABB7F8168883}"/>
              </a:ext>
            </a:extLst>
          </p:cNvPr>
          <p:cNvSpPr txBox="1"/>
          <p:nvPr/>
        </p:nvSpPr>
        <p:spPr>
          <a:xfrm>
            <a:off x="648645" y="1656248"/>
            <a:ext cx="392965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he Hand"/>
                <a:cs typeface="Calibri"/>
              </a:rPr>
              <a:t>Install Python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he Hand"/>
                <a:cs typeface="Calibri"/>
              </a:rPr>
              <a:t>Download weather data to a database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he Hand"/>
                <a:cs typeface="Calibri"/>
              </a:rPr>
              <a:t>Extract weather data from database into a comma separated file with python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he Hand"/>
                <a:cs typeface="Calibri"/>
              </a:rPr>
              <a:t>Cleanse the weather data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he Hand"/>
                <a:cs typeface="Calibri"/>
              </a:rPr>
              <a:t>Use Excel to manipulate data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he Hand"/>
                <a:cs typeface="Calibri"/>
              </a:rPr>
              <a:t>Use python data analytics modules to develop graphical models</a:t>
            </a:r>
          </a:p>
        </p:txBody>
      </p:sp>
      <p:pic>
        <p:nvPicPr>
          <p:cNvPr id="6" name="Content Placeholder 5" descr="A diagram of a weather data&#10;&#10;Description automatically generated">
            <a:extLst>
              <a:ext uri="{FF2B5EF4-FFF2-40B4-BE49-F238E27FC236}">
                <a16:creationId xmlns:a16="http://schemas.microsoft.com/office/drawing/2014/main" id="{284738EC-1A95-852A-FD12-4C24F8F54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5983" y="591311"/>
            <a:ext cx="1402711" cy="5617139"/>
          </a:xfrm>
        </p:spPr>
      </p:pic>
    </p:spTree>
    <p:extLst>
      <p:ext uri="{BB962C8B-B14F-4D97-AF65-F5344CB8AC3E}">
        <p14:creationId xmlns:p14="http://schemas.microsoft.com/office/powerpoint/2010/main" val="116301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20FA87-AE8E-5D9C-5085-FE3EFBBA4D8E}"/>
              </a:ext>
            </a:extLst>
          </p:cNvPr>
          <p:cNvSpPr txBox="1"/>
          <p:nvPr/>
        </p:nvSpPr>
        <p:spPr>
          <a:xfrm>
            <a:off x="839958" y="4513054"/>
            <a:ext cx="3734014" cy="7259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The Hand Extrablack"/>
                <a:ea typeface="+mj-ea"/>
                <a:cs typeface="+mj-cs"/>
              </a:rPr>
              <a:t>What is Python? 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puter screen with many colorful text&#10;&#10;Description automatically generated">
            <a:extLst>
              <a:ext uri="{FF2B5EF4-FFF2-40B4-BE49-F238E27FC236}">
                <a16:creationId xmlns:a16="http://schemas.microsoft.com/office/drawing/2014/main" id="{6795B9E5-A3F4-FDCA-5CEF-286B33D9E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2" r="14303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21876-6ECA-57A5-0DFB-B0D067D07605}"/>
              </a:ext>
            </a:extLst>
          </p:cNvPr>
          <p:cNvSpPr txBox="1"/>
          <p:nvPr/>
        </p:nvSpPr>
        <p:spPr>
          <a:xfrm>
            <a:off x="503802" y="2443437"/>
            <a:ext cx="4250826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The Hand"/>
                <a:cs typeface="Calibri"/>
              </a:rPr>
              <a:t>Python is a popular programming language used in business, data analytics, web development, program development, etc. This program illustrates a control structure in python.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7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A6D3-F57D-E9B0-7647-1451398C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340" y="88034"/>
            <a:ext cx="2826326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The Hand Extrablack"/>
                <a:cs typeface="Calibri Light"/>
              </a:rPr>
              <a:t>Python Program</a:t>
            </a:r>
            <a:endParaRPr lang="en-US" dirty="0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BF0C5590-A2D2-1925-C80A-A0BB8DFA9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739" y="1145493"/>
            <a:ext cx="10257529" cy="5541569"/>
          </a:xfrm>
        </p:spPr>
      </p:pic>
    </p:spTree>
    <p:extLst>
      <p:ext uri="{BB962C8B-B14F-4D97-AF65-F5344CB8AC3E}">
        <p14:creationId xmlns:p14="http://schemas.microsoft.com/office/powerpoint/2010/main" val="165145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Office Theme</vt:lpstr>
      <vt:lpstr>CEIS110  - Programming with Data</vt:lpstr>
      <vt:lpstr>PowerPoint Presentation</vt:lpstr>
      <vt:lpstr>Software Inventory</vt:lpstr>
      <vt:lpstr>Software</vt:lpstr>
      <vt:lpstr>Planning and Design </vt:lpstr>
      <vt:lpstr>PowerPoint Presentation</vt:lpstr>
      <vt:lpstr>Flow Chart</vt:lpstr>
      <vt:lpstr>PowerPoint Presentation</vt:lpstr>
      <vt:lpstr>Python Program</vt:lpstr>
      <vt:lpstr>Downloading Weather Data </vt:lpstr>
      <vt:lpstr>PowerPoint Presentation</vt:lpstr>
      <vt:lpstr>BuildWeather.Db PY Code</vt:lpstr>
      <vt:lpstr>Python Console</vt:lpstr>
      <vt:lpstr>Weather.db file</vt:lpstr>
      <vt:lpstr>Querying the Database with SQL</vt:lpstr>
      <vt:lpstr>Query to Retrieve all Columns and all Rows</vt:lpstr>
      <vt:lpstr>Query to Retrieve Lowest and Highest Temperatures</vt:lpstr>
      <vt:lpstr>Query to Retrieve all Clear Days</vt:lpstr>
      <vt:lpstr>Querying and Manipulating Data with SQL and Python</vt:lpstr>
      <vt:lpstr>Python Code</vt:lpstr>
      <vt:lpstr>Retrieve and Convert Data to CSV</vt:lpstr>
      <vt:lpstr>Temperature and Humidity Chart (Graph)</vt:lpstr>
      <vt:lpstr>Develop Graphical Models and Interpret the Results</vt:lpstr>
      <vt:lpstr>Plot 1: Box Plot of Week 2</vt:lpstr>
      <vt:lpstr>Plot 2: Scatter Plot week 1 &amp; week 2</vt:lpstr>
      <vt:lpstr>Analysis: Create your own plot</vt:lpstr>
      <vt:lpstr>Analysis: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421</cp:revision>
  <dcterms:created xsi:type="dcterms:W3CDTF">2023-08-26T16:08:22Z</dcterms:created>
  <dcterms:modified xsi:type="dcterms:W3CDTF">2023-08-26T17:53:04Z</dcterms:modified>
</cp:coreProperties>
</file>