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67" r:id="rId5"/>
    <p:sldId id="263" r:id="rId6"/>
    <p:sldId id="268" r:id="rId7"/>
    <p:sldId id="264" r:id="rId8"/>
    <p:sldId id="265"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58" r:id="rId22"/>
    <p:sldId id="259" r:id="rId23"/>
    <p:sldId id="260" r:id="rId24"/>
    <p:sldId id="26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3F4D46-DC90-05E5-86F0-CE63D7D26416}" v="608" dt="2023-12-17T01:50:11.010"/>
    <p1510:client id="{C507A409-F833-4426-9140-140E8030F8A6}" v="136" dt="2023-12-17T01:05:42.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hyperlink" Target="https://bellinghamit.com/blog/using-right-wifi-security-wpa-wpa2-aes-wpa2-tkip-mean" TargetMode="External"/><Relationship Id="rId2" Type="http://schemas.openxmlformats.org/officeDocument/2006/relationships/hyperlink" Target="https://www.youtube.com/watch?v=IzLc5UPUPF0&amp;ab_channel=TechPub" TargetMode="External"/><Relationship Id="rId1" Type="http://schemas.openxmlformats.org/officeDocument/2006/relationships/hyperlink" Target="https://lab.infoseclearning.com/course/NMMQQFKYZF/lab/TJWARTLHFQ?check_logged_in=1"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bellinghamit.com/blog/using-right-wifi-security-wpa-wpa2-aes-wpa2-tkip-mean" TargetMode="External"/><Relationship Id="rId2" Type="http://schemas.openxmlformats.org/officeDocument/2006/relationships/hyperlink" Target="https://www.youtube.com/watch?v=IzLc5UPUPF0&amp;ab_channel=TechPub" TargetMode="External"/><Relationship Id="rId1" Type="http://schemas.openxmlformats.org/officeDocument/2006/relationships/hyperlink" Target="https://lab.infoseclearning.com/course/NMMQQFKYZF/lab/TJWARTLHFQ?check_logged_in=1"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FD0914-D23F-418D-BD50-526264D3F938}"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US"/>
        </a:p>
      </dgm:t>
    </dgm:pt>
    <dgm:pt modelId="{FEF72759-0AD2-4FB3-B411-EBB21CD161BA}">
      <dgm:prSet/>
      <dgm:spPr/>
      <dgm:t>
        <a:bodyPr/>
        <a:lstStyle/>
        <a:p>
          <a:r>
            <a:rPr lang="en-US" dirty="0"/>
            <a:t>Infosec Learning lab - </a:t>
          </a:r>
          <a:r>
            <a:rPr lang="en-US" dirty="0">
              <a:hlinkClick xmlns:r="http://schemas.openxmlformats.org/officeDocument/2006/relationships" r:id="rId1"/>
            </a:rPr>
            <a:t>https://lab.infoseclearning.com/course/NMMQQFKYZF/lab/TJWARTLHFQ?check_logged_in=1</a:t>
          </a:r>
          <a:endParaRPr lang="en-US" dirty="0"/>
        </a:p>
      </dgm:t>
    </dgm:pt>
    <dgm:pt modelId="{4A40DE9A-BBE2-428B-A374-CE18FFD4DCFE}" type="parTrans" cxnId="{FC910027-FB28-4179-A354-D69922AD2FA7}">
      <dgm:prSet/>
      <dgm:spPr/>
      <dgm:t>
        <a:bodyPr/>
        <a:lstStyle/>
        <a:p>
          <a:endParaRPr lang="en-US"/>
        </a:p>
      </dgm:t>
    </dgm:pt>
    <dgm:pt modelId="{92769EF0-7721-40E8-B601-9376EE92ACAF}" type="sibTrans" cxnId="{FC910027-FB28-4179-A354-D69922AD2FA7}">
      <dgm:prSet/>
      <dgm:spPr/>
      <dgm:t>
        <a:bodyPr/>
        <a:lstStyle/>
        <a:p>
          <a:endParaRPr lang="en-US"/>
        </a:p>
      </dgm:t>
    </dgm:pt>
    <dgm:pt modelId="{9FD504D4-9779-4F14-9324-A5E4B333B362}">
      <dgm:prSet/>
      <dgm:spPr/>
      <dgm:t>
        <a:bodyPr/>
        <a:lstStyle/>
        <a:p>
          <a:r>
            <a:rPr lang="en-US" dirty="0"/>
            <a:t>Tech Pub, May 18th, 2019, Visio 2019 Basic Network Creation. Retrieved from </a:t>
          </a:r>
          <a:r>
            <a:rPr lang="en-US" dirty="0">
              <a:hlinkClick xmlns:r="http://schemas.openxmlformats.org/officeDocument/2006/relationships" r:id="rId2"/>
            </a:rPr>
            <a:t>https://www.youtube.com/watch?v=IzLc5UPUPF0&amp;ab_channel=TechPub</a:t>
          </a:r>
          <a:endParaRPr lang="en-US" dirty="0"/>
        </a:p>
      </dgm:t>
    </dgm:pt>
    <dgm:pt modelId="{91C8A281-DE28-4C11-A34E-4404856ECBF2}" type="parTrans" cxnId="{806B2131-7FD6-4203-8A0A-7DC4C3038563}">
      <dgm:prSet/>
      <dgm:spPr/>
      <dgm:t>
        <a:bodyPr/>
        <a:lstStyle/>
        <a:p>
          <a:endParaRPr lang="en-US"/>
        </a:p>
      </dgm:t>
    </dgm:pt>
    <dgm:pt modelId="{FBFA63E0-A3E0-4D4F-BB1E-DC3219B6A0BC}" type="sibTrans" cxnId="{806B2131-7FD6-4203-8A0A-7DC4C3038563}">
      <dgm:prSet/>
      <dgm:spPr/>
      <dgm:t>
        <a:bodyPr/>
        <a:lstStyle/>
        <a:p>
          <a:endParaRPr lang="en-US"/>
        </a:p>
      </dgm:t>
    </dgm:pt>
    <dgm:pt modelId="{26E9B4E9-4A19-4591-909B-13E97F0F36DD}">
      <dgm:prSet/>
      <dgm:spPr/>
      <dgm:t>
        <a:bodyPr/>
        <a:lstStyle/>
        <a:p>
          <a:r>
            <a:rPr lang="en-US" dirty="0"/>
            <a:t>Bellingham IT, 2023, Are you using the right </a:t>
          </a:r>
          <a:r>
            <a:rPr lang="en-US" dirty="0" err="1"/>
            <a:t>WiFi</a:t>
          </a:r>
          <a:r>
            <a:rPr lang="en-US" dirty="0"/>
            <a:t> Security? WPA, WPA2-AES, WPA2-TKIP, What does it all mean?, Retrieved from - </a:t>
          </a:r>
          <a:r>
            <a:rPr lang="en-US" dirty="0">
              <a:hlinkClick xmlns:r="http://schemas.openxmlformats.org/officeDocument/2006/relationships" r:id="rId3"/>
            </a:rPr>
            <a:t>https://bellinghamit.com/blog/using-right-wifi-security-wpa-wpa2-aes-wpa2-tkip-mean</a:t>
          </a:r>
          <a:endParaRPr lang="en-US" dirty="0"/>
        </a:p>
      </dgm:t>
    </dgm:pt>
    <dgm:pt modelId="{ECF45520-CA7C-48B2-840A-EE1232F5C3C3}" type="parTrans" cxnId="{5D54D56A-8D5E-48E5-B847-37A6A3762CAF}">
      <dgm:prSet/>
      <dgm:spPr/>
      <dgm:t>
        <a:bodyPr/>
        <a:lstStyle/>
        <a:p>
          <a:endParaRPr lang="en-US"/>
        </a:p>
      </dgm:t>
    </dgm:pt>
    <dgm:pt modelId="{B2DB01AD-66A1-4501-A486-5C78F13BE1B5}" type="sibTrans" cxnId="{5D54D56A-8D5E-48E5-B847-37A6A3762CAF}">
      <dgm:prSet/>
      <dgm:spPr/>
      <dgm:t>
        <a:bodyPr/>
        <a:lstStyle/>
        <a:p>
          <a:endParaRPr lang="en-US"/>
        </a:p>
      </dgm:t>
    </dgm:pt>
    <dgm:pt modelId="{B5FAD1D2-BD6F-4959-ABCC-29F320CF002F}">
      <dgm:prSet/>
      <dgm:spPr/>
      <dgm:t>
        <a:bodyPr/>
        <a:lstStyle/>
        <a:p>
          <a:r>
            <a:rPr lang="en-US" dirty="0"/>
            <a:t>Module Guides 2-7</a:t>
          </a:r>
        </a:p>
      </dgm:t>
    </dgm:pt>
    <dgm:pt modelId="{672C0E72-2D40-4DBA-8445-9998313809D5}" type="parTrans" cxnId="{83709FB7-0D10-40C9-8247-7E8B5858BFD3}">
      <dgm:prSet/>
      <dgm:spPr/>
      <dgm:t>
        <a:bodyPr/>
        <a:lstStyle/>
        <a:p>
          <a:endParaRPr lang="en-US"/>
        </a:p>
      </dgm:t>
    </dgm:pt>
    <dgm:pt modelId="{2866BDA1-2982-4FB3-9784-976E319C01C5}" type="sibTrans" cxnId="{83709FB7-0D10-40C9-8247-7E8B5858BFD3}">
      <dgm:prSet/>
      <dgm:spPr/>
      <dgm:t>
        <a:bodyPr/>
        <a:lstStyle/>
        <a:p>
          <a:endParaRPr lang="en-US"/>
        </a:p>
      </dgm:t>
    </dgm:pt>
    <dgm:pt modelId="{E661C3C6-8005-490D-A1F3-BB82B28E97A6}" type="pres">
      <dgm:prSet presAssocID="{F8FD0914-D23F-418D-BD50-526264D3F938}" presName="vert0" presStyleCnt="0">
        <dgm:presLayoutVars>
          <dgm:dir/>
          <dgm:animOne val="branch"/>
          <dgm:animLvl val="lvl"/>
        </dgm:presLayoutVars>
      </dgm:prSet>
      <dgm:spPr/>
    </dgm:pt>
    <dgm:pt modelId="{D0CBB42C-DB07-4DB3-97BF-71E51066D3BB}" type="pres">
      <dgm:prSet presAssocID="{FEF72759-0AD2-4FB3-B411-EBB21CD161BA}" presName="thickLine" presStyleLbl="alignNode1" presStyleIdx="0" presStyleCnt="4"/>
      <dgm:spPr/>
    </dgm:pt>
    <dgm:pt modelId="{4D6EE03D-8F96-4121-8785-5AE71E58AE67}" type="pres">
      <dgm:prSet presAssocID="{FEF72759-0AD2-4FB3-B411-EBB21CD161BA}" presName="horz1" presStyleCnt="0"/>
      <dgm:spPr/>
    </dgm:pt>
    <dgm:pt modelId="{39C5D879-D50A-4359-8175-22EB550C7A8B}" type="pres">
      <dgm:prSet presAssocID="{FEF72759-0AD2-4FB3-B411-EBB21CD161BA}" presName="tx1" presStyleLbl="revTx" presStyleIdx="0" presStyleCnt="4"/>
      <dgm:spPr/>
    </dgm:pt>
    <dgm:pt modelId="{93BA116F-76EB-4B7A-9A05-A908E948354F}" type="pres">
      <dgm:prSet presAssocID="{FEF72759-0AD2-4FB3-B411-EBB21CD161BA}" presName="vert1" presStyleCnt="0"/>
      <dgm:spPr/>
    </dgm:pt>
    <dgm:pt modelId="{0BFD7DDF-4B7B-498F-9CA0-2B8A8256E853}" type="pres">
      <dgm:prSet presAssocID="{9FD504D4-9779-4F14-9324-A5E4B333B362}" presName="thickLine" presStyleLbl="alignNode1" presStyleIdx="1" presStyleCnt="4"/>
      <dgm:spPr/>
    </dgm:pt>
    <dgm:pt modelId="{2B5EC791-02AD-43F3-A00B-109E4E617A20}" type="pres">
      <dgm:prSet presAssocID="{9FD504D4-9779-4F14-9324-A5E4B333B362}" presName="horz1" presStyleCnt="0"/>
      <dgm:spPr/>
    </dgm:pt>
    <dgm:pt modelId="{53C42134-12E5-4570-A503-FAAFA3B60236}" type="pres">
      <dgm:prSet presAssocID="{9FD504D4-9779-4F14-9324-A5E4B333B362}" presName="tx1" presStyleLbl="revTx" presStyleIdx="1" presStyleCnt="4"/>
      <dgm:spPr/>
    </dgm:pt>
    <dgm:pt modelId="{581A6CCC-FE63-4BF2-8D13-BA1B6410F7C6}" type="pres">
      <dgm:prSet presAssocID="{9FD504D4-9779-4F14-9324-A5E4B333B362}" presName="vert1" presStyleCnt="0"/>
      <dgm:spPr/>
    </dgm:pt>
    <dgm:pt modelId="{3EC94201-D584-4E27-BDC5-7AA59D96E948}" type="pres">
      <dgm:prSet presAssocID="{26E9B4E9-4A19-4591-909B-13E97F0F36DD}" presName="thickLine" presStyleLbl="alignNode1" presStyleIdx="2" presStyleCnt="4"/>
      <dgm:spPr/>
    </dgm:pt>
    <dgm:pt modelId="{5336A91E-EA6C-4D4F-9932-C6B60D19DAA9}" type="pres">
      <dgm:prSet presAssocID="{26E9B4E9-4A19-4591-909B-13E97F0F36DD}" presName="horz1" presStyleCnt="0"/>
      <dgm:spPr/>
    </dgm:pt>
    <dgm:pt modelId="{7DC7EDD6-8874-4318-BDDA-BF266FFBB667}" type="pres">
      <dgm:prSet presAssocID="{26E9B4E9-4A19-4591-909B-13E97F0F36DD}" presName="tx1" presStyleLbl="revTx" presStyleIdx="2" presStyleCnt="4"/>
      <dgm:spPr/>
    </dgm:pt>
    <dgm:pt modelId="{47E4DD11-D35B-4471-BF66-C705B418260D}" type="pres">
      <dgm:prSet presAssocID="{26E9B4E9-4A19-4591-909B-13E97F0F36DD}" presName="vert1" presStyleCnt="0"/>
      <dgm:spPr/>
    </dgm:pt>
    <dgm:pt modelId="{1D49D960-85B9-4494-8334-0887DABBCC22}" type="pres">
      <dgm:prSet presAssocID="{B5FAD1D2-BD6F-4959-ABCC-29F320CF002F}" presName="thickLine" presStyleLbl="alignNode1" presStyleIdx="3" presStyleCnt="4"/>
      <dgm:spPr/>
    </dgm:pt>
    <dgm:pt modelId="{65C65905-13EA-4FBC-AF00-CCD989C3DA21}" type="pres">
      <dgm:prSet presAssocID="{B5FAD1D2-BD6F-4959-ABCC-29F320CF002F}" presName="horz1" presStyleCnt="0"/>
      <dgm:spPr/>
    </dgm:pt>
    <dgm:pt modelId="{1F276558-E4F3-4D73-994E-2497F1A3696C}" type="pres">
      <dgm:prSet presAssocID="{B5FAD1D2-BD6F-4959-ABCC-29F320CF002F}" presName="tx1" presStyleLbl="revTx" presStyleIdx="3" presStyleCnt="4"/>
      <dgm:spPr/>
    </dgm:pt>
    <dgm:pt modelId="{EF3758BC-C77A-4A53-93CC-668BA3C7BE4A}" type="pres">
      <dgm:prSet presAssocID="{B5FAD1D2-BD6F-4959-ABCC-29F320CF002F}" presName="vert1" presStyleCnt="0"/>
      <dgm:spPr/>
    </dgm:pt>
  </dgm:ptLst>
  <dgm:cxnLst>
    <dgm:cxn modelId="{FC910027-FB28-4179-A354-D69922AD2FA7}" srcId="{F8FD0914-D23F-418D-BD50-526264D3F938}" destId="{FEF72759-0AD2-4FB3-B411-EBB21CD161BA}" srcOrd="0" destOrd="0" parTransId="{4A40DE9A-BBE2-428B-A374-CE18FFD4DCFE}" sibTransId="{92769EF0-7721-40E8-B601-9376EE92ACAF}"/>
    <dgm:cxn modelId="{089CDA27-9B88-4338-8D17-9E0B2B99E4F1}" type="presOf" srcId="{F8FD0914-D23F-418D-BD50-526264D3F938}" destId="{E661C3C6-8005-490D-A1F3-BB82B28E97A6}" srcOrd="0" destOrd="0" presId="urn:microsoft.com/office/officeart/2008/layout/LinedList"/>
    <dgm:cxn modelId="{7226A52B-5C84-4CC0-830F-6AEFFDBF2BCE}" type="presOf" srcId="{B5FAD1D2-BD6F-4959-ABCC-29F320CF002F}" destId="{1F276558-E4F3-4D73-994E-2497F1A3696C}" srcOrd="0" destOrd="0" presId="urn:microsoft.com/office/officeart/2008/layout/LinedList"/>
    <dgm:cxn modelId="{806B2131-7FD6-4203-8A0A-7DC4C3038563}" srcId="{F8FD0914-D23F-418D-BD50-526264D3F938}" destId="{9FD504D4-9779-4F14-9324-A5E4B333B362}" srcOrd="1" destOrd="0" parTransId="{91C8A281-DE28-4C11-A34E-4404856ECBF2}" sibTransId="{FBFA63E0-A3E0-4D4F-BB1E-DC3219B6A0BC}"/>
    <dgm:cxn modelId="{BA65B143-B5DF-4103-A9C3-A4B5DD05E35C}" type="presOf" srcId="{9FD504D4-9779-4F14-9324-A5E4B333B362}" destId="{53C42134-12E5-4570-A503-FAAFA3B60236}" srcOrd="0" destOrd="0" presId="urn:microsoft.com/office/officeart/2008/layout/LinedList"/>
    <dgm:cxn modelId="{5D54D56A-8D5E-48E5-B847-37A6A3762CAF}" srcId="{F8FD0914-D23F-418D-BD50-526264D3F938}" destId="{26E9B4E9-4A19-4591-909B-13E97F0F36DD}" srcOrd="2" destOrd="0" parTransId="{ECF45520-CA7C-48B2-840A-EE1232F5C3C3}" sibTransId="{B2DB01AD-66A1-4501-A486-5C78F13BE1B5}"/>
    <dgm:cxn modelId="{46C66E82-D4A0-4210-AC4D-701579DCB3E0}" type="presOf" srcId="{26E9B4E9-4A19-4591-909B-13E97F0F36DD}" destId="{7DC7EDD6-8874-4318-BDDA-BF266FFBB667}" srcOrd="0" destOrd="0" presId="urn:microsoft.com/office/officeart/2008/layout/LinedList"/>
    <dgm:cxn modelId="{83709FB7-0D10-40C9-8247-7E8B5858BFD3}" srcId="{F8FD0914-D23F-418D-BD50-526264D3F938}" destId="{B5FAD1D2-BD6F-4959-ABCC-29F320CF002F}" srcOrd="3" destOrd="0" parTransId="{672C0E72-2D40-4DBA-8445-9998313809D5}" sibTransId="{2866BDA1-2982-4FB3-9784-976E319C01C5}"/>
    <dgm:cxn modelId="{87CB5DDA-AB49-4CF6-B1FA-BCF8F515FEE5}" type="presOf" srcId="{FEF72759-0AD2-4FB3-B411-EBB21CD161BA}" destId="{39C5D879-D50A-4359-8175-22EB550C7A8B}" srcOrd="0" destOrd="0" presId="urn:microsoft.com/office/officeart/2008/layout/LinedList"/>
    <dgm:cxn modelId="{F6BAC0F9-A975-4311-96F7-F56DE7D9FF60}" type="presParOf" srcId="{E661C3C6-8005-490D-A1F3-BB82B28E97A6}" destId="{D0CBB42C-DB07-4DB3-97BF-71E51066D3BB}" srcOrd="0" destOrd="0" presId="urn:microsoft.com/office/officeart/2008/layout/LinedList"/>
    <dgm:cxn modelId="{69A006FF-DB22-445B-86E2-D53A3A8741EF}" type="presParOf" srcId="{E661C3C6-8005-490D-A1F3-BB82B28E97A6}" destId="{4D6EE03D-8F96-4121-8785-5AE71E58AE67}" srcOrd="1" destOrd="0" presId="urn:microsoft.com/office/officeart/2008/layout/LinedList"/>
    <dgm:cxn modelId="{72CAA2D0-4CEE-4B6B-A909-29564CEBBE9D}" type="presParOf" srcId="{4D6EE03D-8F96-4121-8785-5AE71E58AE67}" destId="{39C5D879-D50A-4359-8175-22EB550C7A8B}" srcOrd="0" destOrd="0" presId="urn:microsoft.com/office/officeart/2008/layout/LinedList"/>
    <dgm:cxn modelId="{3326C5AD-708E-4EB8-ABFB-E0CE2CC12A7A}" type="presParOf" srcId="{4D6EE03D-8F96-4121-8785-5AE71E58AE67}" destId="{93BA116F-76EB-4B7A-9A05-A908E948354F}" srcOrd="1" destOrd="0" presId="urn:microsoft.com/office/officeart/2008/layout/LinedList"/>
    <dgm:cxn modelId="{72202B68-1993-41B4-8DD0-413A0C632C2D}" type="presParOf" srcId="{E661C3C6-8005-490D-A1F3-BB82B28E97A6}" destId="{0BFD7DDF-4B7B-498F-9CA0-2B8A8256E853}" srcOrd="2" destOrd="0" presId="urn:microsoft.com/office/officeart/2008/layout/LinedList"/>
    <dgm:cxn modelId="{AA991228-570B-417F-9BFC-B6D57223F6B5}" type="presParOf" srcId="{E661C3C6-8005-490D-A1F3-BB82B28E97A6}" destId="{2B5EC791-02AD-43F3-A00B-109E4E617A20}" srcOrd="3" destOrd="0" presId="urn:microsoft.com/office/officeart/2008/layout/LinedList"/>
    <dgm:cxn modelId="{6F507DF7-530E-4F9C-A72D-EF8FF0FF10D4}" type="presParOf" srcId="{2B5EC791-02AD-43F3-A00B-109E4E617A20}" destId="{53C42134-12E5-4570-A503-FAAFA3B60236}" srcOrd="0" destOrd="0" presId="urn:microsoft.com/office/officeart/2008/layout/LinedList"/>
    <dgm:cxn modelId="{613FB931-2393-4BC2-B0CB-CD40D0654435}" type="presParOf" srcId="{2B5EC791-02AD-43F3-A00B-109E4E617A20}" destId="{581A6CCC-FE63-4BF2-8D13-BA1B6410F7C6}" srcOrd="1" destOrd="0" presId="urn:microsoft.com/office/officeart/2008/layout/LinedList"/>
    <dgm:cxn modelId="{5350BAD8-C437-4BC5-9293-28C85D0C0383}" type="presParOf" srcId="{E661C3C6-8005-490D-A1F3-BB82B28E97A6}" destId="{3EC94201-D584-4E27-BDC5-7AA59D96E948}" srcOrd="4" destOrd="0" presId="urn:microsoft.com/office/officeart/2008/layout/LinedList"/>
    <dgm:cxn modelId="{3E70BC0D-DA22-41D7-A2B1-477C69C3D893}" type="presParOf" srcId="{E661C3C6-8005-490D-A1F3-BB82B28E97A6}" destId="{5336A91E-EA6C-4D4F-9932-C6B60D19DAA9}" srcOrd="5" destOrd="0" presId="urn:microsoft.com/office/officeart/2008/layout/LinedList"/>
    <dgm:cxn modelId="{18AB9186-1784-40F7-B61C-90F814D47AB5}" type="presParOf" srcId="{5336A91E-EA6C-4D4F-9932-C6B60D19DAA9}" destId="{7DC7EDD6-8874-4318-BDDA-BF266FFBB667}" srcOrd="0" destOrd="0" presId="urn:microsoft.com/office/officeart/2008/layout/LinedList"/>
    <dgm:cxn modelId="{8C8FE907-1F3D-40B9-880D-0E22A54D748B}" type="presParOf" srcId="{5336A91E-EA6C-4D4F-9932-C6B60D19DAA9}" destId="{47E4DD11-D35B-4471-BF66-C705B418260D}" srcOrd="1" destOrd="0" presId="urn:microsoft.com/office/officeart/2008/layout/LinedList"/>
    <dgm:cxn modelId="{D8587882-1139-438D-9EB5-B26B6989636C}" type="presParOf" srcId="{E661C3C6-8005-490D-A1F3-BB82B28E97A6}" destId="{1D49D960-85B9-4494-8334-0887DABBCC22}" srcOrd="6" destOrd="0" presId="urn:microsoft.com/office/officeart/2008/layout/LinedList"/>
    <dgm:cxn modelId="{13D23AD6-2D48-46FB-8E44-36458D07690F}" type="presParOf" srcId="{E661C3C6-8005-490D-A1F3-BB82B28E97A6}" destId="{65C65905-13EA-4FBC-AF00-CCD989C3DA21}" srcOrd="7" destOrd="0" presId="urn:microsoft.com/office/officeart/2008/layout/LinedList"/>
    <dgm:cxn modelId="{E3C45539-DBF1-4508-858E-2137B5ACF295}" type="presParOf" srcId="{65C65905-13EA-4FBC-AF00-CCD989C3DA21}" destId="{1F276558-E4F3-4D73-994E-2497F1A3696C}" srcOrd="0" destOrd="0" presId="urn:microsoft.com/office/officeart/2008/layout/LinedList"/>
    <dgm:cxn modelId="{5AE514E0-9EC6-4838-A08D-CA769A7D8A93}" type="presParOf" srcId="{65C65905-13EA-4FBC-AF00-CCD989C3DA21}" destId="{EF3758BC-C77A-4A53-93CC-668BA3C7BE4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BB42C-DB07-4DB3-97BF-71E51066D3BB}">
      <dsp:nvSpPr>
        <dsp:cNvPr id="0" name=""/>
        <dsp:cNvSpPr/>
      </dsp:nvSpPr>
      <dsp:spPr>
        <a:xfrm>
          <a:off x="0" y="0"/>
          <a:ext cx="105156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9C5D879-D50A-4359-8175-22EB550C7A8B}">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Infosec Learning lab - </a:t>
          </a:r>
          <a:r>
            <a:rPr lang="en-US" sz="2100" kern="1200" dirty="0">
              <a:hlinkClick xmlns:r="http://schemas.openxmlformats.org/officeDocument/2006/relationships" r:id="rId1"/>
            </a:rPr>
            <a:t>https://lab.infoseclearning.com/course/NMMQQFKYZF/lab/TJWARTLHFQ?check_logged_in=1</a:t>
          </a:r>
          <a:endParaRPr lang="en-US" sz="2100" kern="1200" dirty="0"/>
        </a:p>
      </dsp:txBody>
      <dsp:txXfrm>
        <a:off x="0" y="0"/>
        <a:ext cx="10515600" cy="1087834"/>
      </dsp:txXfrm>
    </dsp:sp>
    <dsp:sp modelId="{0BFD7DDF-4B7B-498F-9CA0-2B8A8256E853}">
      <dsp:nvSpPr>
        <dsp:cNvPr id="0" name=""/>
        <dsp:cNvSpPr/>
      </dsp:nvSpPr>
      <dsp:spPr>
        <a:xfrm>
          <a:off x="0" y="1087834"/>
          <a:ext cx="10515600" cy="0"/>
        </a:xfrm>
        <a:prstGeom prst="line">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w="6350" cap="flat" cmpd="sng" algn="ctr">
          <a:solidFill>
            <a:schemeClr val="accent5">
              <a:hueOff val="-2252848"/>
              <a:satOff val="-5806"/>
              <a:lumOff val="-392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3C42134-12E5-4570-A503-FAAFA3B60236}">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Tech Pub, May 18th, 2019, Visio 2019 Basic Network Creation. Retrieved from </a:t>
          </a:r>
          <a:r>
            <a:rPr lang="en-US" sz="2100" kern="1200" dirty="0">
              <a:hlinkClick xmlns:r="http://schemas.openxmlformats.org/officeDocument/2006/relationships" r:id="rId2"/>
            </a:rPr>
            <a:t>https://www.youtube.com/watch?v=IzLc5UPUPF0&amp;ab_channel=TechPub</a:t>
          </a:r>
          <a:endParaRPr lang="en-US" sz="2100" kern="1200" dirty="0"/>
        </a:p>
      </dsp:txBody>
      <dsp:txXfrm>
        <a:off x="0" y="1087834"/>
        <a:ext cx="10515600" cy="1087834"/>
      </dsp:txXfrm>
    </dsp:sp>
    <dsp:sp modelId="{3EC94201-D584-4E27-BDC5-7AA59D96E948}">
      <dsp:nvSpPr>
        <dsp:cNvPr id="0" name=""/>
        <dsp:cNvSpPr/>
      </dsp:nvSpPr>
      <dsp:spPr>
        <a:xfrm>
          <a:off x="0" y="2175669"/>
          <a:ext cx="10515600" cy="0"/>
        </a:xfrm>
        <a:prstGeom prst="line">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w="6350" cap="flat" cmpd="sng" algn="ctr">
          <a:solidFill>
            <a:schemeClr val="accent5">
              <a:hueOff val="-4505695"/>
              <a:satOff val="-11613"/>
              <a:lumOff val="-784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DC7EDD6-8874-4318-BDDA-BF266FFBB667}">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Bellingham IT, 2023, Are you using the right </a:t>
          </a:r>
          <a:r>
            <a:rPr lang="en-US" sz="2100" kern="1200" dirty="0" err="1"/>
            <a:t>WiFi</a:t>
          </a:r>
          <a:r>
            <a:rPr lang="en-US" sz="2100" kern="1200" dirty="0"/>
            <a:t> Security? WPA, WPA2-AES, WPA2-TKIP, What does it all mean?, Retrieved from - </a:t>
          </a:r>
          <a:r>
            <a:rPr lang="en-US" sz="2100" kern="1200" dirty="0">
              <a:hlinkClick xmlns:r="http://schemas.openxmlformats.org/officeDocument/2006/relationships" r:id="rId3"/>
            </a:rPr>
            <a:t>https://bellinghamit.com/blog/using-right-wifi-security-wpa-wpa2-aes-wpa2-tkip-mean</a:t>
          </a:r>
          <a:endParaRPr lang="en-US" sz="2100" kern="1200" dirty="0"/>
        </a:p>
      </dsp:txBody>
      <dsp:txXfrm>
        <a:off x="0" y="2175669"/>
        <a:ext cx="10515600" cy="1087834"/>
      </dsp:txXfrm>
    </dsp:sp>
    <dsp:sp modelId="{1D49D960-85B9-4494-8334-0887DABBCC22}">
      <dsp:nvSpPr>
        <dsp:cNvPr id="0" name=""/>
        <dsp:cNvSpPr/>
      </dsp:nvSpPr>
      <dsp:spPr>
        <a:xfrm>
          <a:off x="0" y="3263503"/>
          <a:ext cx="10515600"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F276558-E4F3-4D73-994E-2497F1A3696C}">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Module Guides 2-7</a:t>
          </a:r>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tp-link.com/us/support/emulators"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hand holding a phone with icons above it&#10;&#10;Description automatically generated">
            <a:extLst>
              <a:ext uri="{FF2B5EF4-FFF2-40B4-BE49-F238E27FC236}">
                <a16:creationId xmlns:a16="http://schemas.microsoft.com/office/drawing/2014/main" id="{CC7A90F1-97D8-2C0B-033D-4523A52AD9A2}"/>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p:cNvSpPr>
            <a:spLocks noGrp="1"/>
          </p:cNvSpPr>
          <p:nvPr>
            <p:ph type="ctrTitle"/>
          </p:nvPr>
        </p:nvSpPr>
        <p:spPr>
          <a:xfrm>
            <a:off x="1085850" y="3008312"/>
            <a:ext cx="9144000" cy="2900518"/>
          </a:xfrm>
        </p:spPr>
        <p:txBody>
          <a:bodyPr>
            <a:normAutofit/>
          </a:bodyPr>
          <a:lstStyle/>
          <a:p>
            <a:r>
              <a:rPr lang="en-US" dirty="0">
                <a:solidFill>
                  <a:srgbClr val="FFFFFF"/>
                </a:solidFill>
                <a:ea typeface="Calibri Light"/>
                <a:cs typeface="Calibri Light"/>
              </a:rPr>
              <a:t>NETW191</a:t>
            </a:r>
            <a:br>
              <a:rPr lang="en-US" dirty="0">
                <a:solidFill>
                  <a:srgbClr val="FFFFFF"/>
                </a:solidFill>
                <a:ea typeface="Calibri Light"/>
                <a:cs typeface="Calibri Light"/>
              </a:rPr>
            </a:br>
            <a:r>
              <a:rPr lang="en-US" dirty="0">
                <a:solidFill>
                  <a:srgbClr val="FFFFFF"/>
                </a:solidFill>
                <a:ea typeface="Calibri Light"/>
                <a:cs typeface="Calibri Light"/>
              </a:rPr>
              <a:t>Final Project</a:t>
            </a:r>
            <a:endParaRPr lang="en-US" dirty="0">
              <a:solidFill>
                <a:srgbClr val="FFFFFF"/>
              </a:solidFill>
            </a:endParaRPr>
          </a:p>
        </p:txBody>
      </p:sp>
      <p:sp>
        <p:nvSpPr>
          <p:cNvPr id="3" name="Subtitle 2"/>
          <p:cNvSpPr>
            <a:spLocks noGrp="1"/>
          </p:cNvSpPr>
          <p:nvPr>
            <p:ph type="subTitle" idx="1"/>
          </p:nvPr>
        </p:nvSpPr>
        <p:spPr>
          <a:xfrm>
            <a:off x="1320800" y="6299354"/>
            <a:ext cx="9144000" cy="412595"/>
          </a:xfrm>
        </p:spPr>
        <p:txBody>
          <a:bodyPr vert="horz" lIns="91440" tIns="45720" rIns="91440" bIns="45720" rtlCol="0" anchor="t">
            <a:normAutofit lnSpcReduction="10000"/>
          </a:bodyPr>
          <a:lstStyle/>
          <a:p>
            <a:r>
              <a:rPr lang="en-US" dirty="0">
                <a:solidFill>
                  <a:srgbClr val="FFFFFF"/>
                </a:solidFill>
                <a:ea typeface="Calibri"/>
                <a:cs typeface="Calibri"/>
              </a:rPr>
              <a:t>Presented By: Kaila </a:t>
            </a:r>
            <a:r>
              <a:rPr lang="en-US" dirty="0" err="1">
                <a:solidFill>
                  <a:srgbClr val="FFFFFF"/>
                </a:solidFill>
                <a:ea typeface="Calibri"/>
                <a:cs typeface="Calibri"/>
              </a:rPr>
              <a:t>Hamaday</a:t>
            </a:r>
            <a:endParaRPr lang="en-US" dirty="0" err="1">
              <a:solidFill>
                <a:srgbClr val="FFFFFF"/>
              </a:solidFill>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428A-BAEC-E1AC-709E-6CBA305456D1}"/>
              </a:ext>
            </a:extLst>
          </p:cNvPr>
          <p:cNvSpPr txBox="1">
            <a:spLocks/>
          </p:cNvSpPr>
          <p:nvPr/>
        </p:nvSpPr>
        <p:spPr>
          <a:xfrm>
            <a:off x="462280" y="762000"/>
            <a:ext cx="2133600" cy="838201"/>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bg1"/>
                </a:solidFill>
              </a:rPr>
              <a:t>Connectivity Test</a:t>
            </a:r>
            <a:endParaRPr lang="en-US" sz="2800" dirty="0">
              <a:solidFill>
                <a:schemeClr val="bg1"/>
              </a:solidFill>
              <a:cs typeface="Calibri"/>
            </a:endParaRPr>
          </a:p>
        </p:txBody>
      </p:sp>
      <p:sp>
        <p:nvSpPr>
          <p:cNvPr id="3" name="Text Placeholder 6">
            <a:extLst>
              <a:ext uri="{FF2B5EF4-FFF2-40B4-BE49-F238E27FC236}">
                <a16:creationId xmlns:a16="http://schemas.microsoft.com/office/drawing/2014/main" id="{FCF9F97D-58D3-01A6-2BF6-7457F7680386}"/>
              </a:ext>
            </a:extLst>
          </p:cNvPr>
          <p:cNvSpPr txBox="1">
            <a:spLocks/>
          </p:cNvSpPr>
          <p:nvPr/>
        </p:nvSpPr>
        <p:spPr>
          <a:xfrm>
            <a:off x="462280" y="1752600"/>
            <a:ext cx="2661920" cy="3962400"/>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600" dirty="0">
                <a:solidFill>
                  <a:schemeClr val="bg1"/>
                </a:solidFill>
              </a:rPr>
              <a:t>Take a screenshot of </a:t>
            </a:r>
            <a:r>
              <a:rPr lang="en-US" sz="1600" b="1" dirty="0">
                <a:solidFill>
                  <a:schemeClr val="bg1"/>
                </a:solidFill>
              </a:rPr>
              <a:t>the Terminal window</a:t>
            </a:r>
            <a:r>
              <a:rPr lang="en-US" sz="1600" dirty="0">
                <a:solidFill>
                  <a:schemeClr val="bg1"/>
                </a:solidFill>
              </a:rPr>
              <a:t>.</a:t>
            </a:r>
            <a:endParaRPr lang="en-US" sz="1600" dirty="0">
              <a:solidFill>
                <a:schemeClr val="bg1"/>
              </a:solidFill>
              <a:cs typeface="Calibri"/>
            </a:endParaRPr>
          </a:p>
          <a:p>
            <a:pPr marL="0" indent="0">
              <a:buNone/>
            </a:pPr>
            <a:endParaRPr lang="en-US" sz="1600" dirty="0">
              <a:solidFill>
                <a:schemeClr val="bg1"/>
              </a:solidFill>
              <a:cs typeface="Calibri"/>
            </a:endParaRPr>
          </a:p>
          <a:p>
            <a:pPr marL="0" indent="0">
              <a:buNone/>
            </a:pPr>
            <a:r>
              <a:rPr lang="en-US" sz="1600" dirty="0">
                <a:solidFill>
                  <a:schemeClr val="bg1"/>
                </a:solidFill>
              </a:rPr>
              <a:t>This screenshot should show 1) the connectivity test </a:t>
            </a:r>
            <a:r>
              <a:rPr lang="en-US" sz="1600" b="1" dirty="0">
                <a:solidFill>
                  <a:schemeClr val="bg1"/>
                </a:solidFill>
              </a:rPr>
              <a:t>FROM the </a:t>
            </a:r>
            <a:r>
              <a:rPr lang="en-US" sz="1600" b="1" i="1" dirty="0">
                <a:solidFill>
                  <a:schemeClr val="bg1"/>
                </a:solidFill>
              </a:rPr>
              <a:t>Computer 2</a:t>
            </a:r>
            <a:r>
              <a:rPr lang="en-US" sz="1600" b="1" dirty="0">
                <a:solidFill>
                  <a:schemeClr val="bg1"/>
                </a:solidFill>
              </a:rPr>
              <a:t> VM TO the </a:t>
            </a:r>
            <a:r>
              <a:rPr lang="en-US" sz="1600" b="1" i="1" dirty="0">
                <a:solidFill>
                  <a:schemeClr val="bg1"/>
                </a:solidFill>
              </a:rPr>
              <a:t>SOHO Router </a:t>
            </a:r>
            <a:r>
              <a:rPr lang="en-US" sz="1600" b="1" dirty="0">
                <a:solidFill>
                  <a:schemeClr val="bg1"/>
                </a:solidFill>
              </a:rPr>
              <a:t>VM</a:t>
            </a:r>
            <a:r>
              <a:rPr lang="en-US" sz="1600" dirty="0">
                <a:solidFill>
                  <a:schemeClr val="bg1"/>
                </a:solidFill>
              </a:rPr>
              <a:t>, and 2) the connectivity test </a:t>
            </a:r>
            <a:r>
              <a:rPr lang="en-US" sz="1600" b="1" dirty="0">
                <a:solidFill>
                  <a:schemeClr val="bg1"/>
                </a:solidFill>
              </a:rPr>
              <a:t>FROM the </a:t>
            </a:r>
            <a:r>
              <a:rPr lang="en-US" sz="1600" b="1" i="1" dirty="0">
                <a:solidFill>
                  <a:schemeClr val="bg1"/>
                </a:solidFill>
              </a:rPr>
              <a:t>Computer 2</a:t>
            </a:r>
            <a:r>
              <a:rPr lang="en-US" sz="1600" b="1" dirty="0">
                <a:solidFill>
                  <a:schemeClr val="bg1"/>
                </a:solidFill>
              </a:rPr>
              <a:t> VM TO the </a:t>
            </a:r>
            <a:r>
              <a:rPr lang="en-US" sz="1600" b="1" i="1" dirty="0">
                <a:solidFill>
                  <a:schemeClr val="bg1"/>
                </a:solidFill>
              </a:rPr>
              <a:t>Computer 1</a:t>
            </a:r>
            <a:r>
              <a:rPr lang="en-US" sz="1600" b="1" dirty="0">
                <a:solidFill>
                  <a:schemeClr val="bg1"/>
                </a:solidFill>
              </a:rPr>
              <a:t> VM</a:t>
            </a:r>
            <a:r>
              <a:rPr lang="en-US" sz="1600" dirty="0">
                <a:solidFill>
                  <a:schemeClr val="bg1"/>
                </a:solidFill>
              </a:rPr>
              <a:t>.</a:t>
            </a:r>
            <a:endParaRPr lang="en-US" sz="1600" dirty="0">
              <a:solidFill>
                <a:schemeClr val="bg1"/>
              </a:solidFill>
              <a:cs typeface="Calibri"/>
            </a:endParaRPr>
          </a:p>
          <a:p>
            <a:pPr marL="0" indent="0">
              <a:buNone/>
            </a:pPr>
            <a:endParaRPr lang="en-US" sz="1600" dirty="0">
              <a:solidFill>
                <a:schemeClr val="bg1"/>
              </a:solidFill>
              <a:cs typeface="Calibri"/>
            </a:endParaRPr>
          </a:p>
          <a:p>
            <a:pPr marL="0" indent="0">
              <a:buNone/>
            </a:pPr>
            <a:r>
              <a:rPr lang="en-US" sz="1600" dirty="0">
                <a:solidFill>
                  <a:schemeClr val="bg1"/>
                </a:solidFill>
              </a:rPr>
              <a:t>This screenshot should also show </a:t>
            </a:r>
            <a:r>
              <a:rPr lang="en-US" sz="1600" b="1" dirty="0">
                <a:solidFill>
                  <a:schemeClr val="bg1"/>
                </a:solidFill>
              </a:rPr>
              <a:t>the date/time information</a:t>
            </a:r>
            <a:r>
              <a:rPr lang="en-US" sz="1600" dirty="0">
                <a:solidFill>
                  <a:schemeClr val="bg1"/>
                </a:solidFill>
              </a:rPr>
              <a:t> on top of the Terminal window.</a:t>
            </a:r>
            <a:endParaRPr lang="en-US" sz="1600" dirty="0">
              <a:solidFill>
                <a:schemeClr val="bg1"/>
              </a:solidFill>
              <a:cs typeface="Calibri"/>
            </a:endParaRPr>
          </a:p>
          <a:p>
            <a:pPr marL="0" indent="0">
              <a:buNone/>
            </a:pPr>
            <a:endParaRPr lang="en-US" sz="1800" dirty="0">
              <a:solidFill>
                <a:schemeClr val="bg1"/>
              </a:solidFill>
              <a:cs typeface="Calibri"/>
            </a:endParaRPr>
          </a:p>
        </p:txBody>
      </p:sp>
      <p:pic>
        <p:nvPicPr>
          <p:cNvPr id="4" name="Picture 3" descr="A screenshot of a computer&#10;&#10;Description automatically generated">
            <a:extLst>
              <a:ext uri="{FF2B5EF4-FFF2-40B4-BE49-F238E27FC236}">
                <a16:creationId xmlns:a16="http://schemas.microsoft.com/office/drawing/2014/main" id="{E76F7CBD-1385-7DF2-6815-B65E67657030}"/>
              </a:ext>
            </a:extLst>
          </p:cNvPr>
          <p:cNvPicPr>
            <a:picLocks noChangeAspect="1"/>
          </p:cNvPicPr>
          <p:nvPr/>
        </p:nvPicPr>
        <p:blipFill>
          <a:blip r:embed="rId2"/>
          <a:stretch>
            <a:fillRect/>
          </a:stretch>
        </p:blipFill>
        <p:spPr>
          <a:xfrm>
            <a:off x="3990529" y="663458"/>
            <a:ext cx="6849183" cy="5167404"/>
          </a:xfrm>
          <a:prstGeom prst="rect">
            <a:avLst/>
          </a:prstGeom>
        </p:spPr>
      </p:pic>
    </p:spTree>
    <p:extLst>
      <p:ext uri="{BB962C8B-B14F-4D97-AF65-F5344CB8AC3E}">
        <p14:creationId xmlns:p14="http://schemas.microsoft.com/office/powerpoint/2010/main" val="324024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55E2B4-BD4B-15C3-6229-22D21230F587}"/>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68FEE8-1C56-731E-FFAA-FDE761FC3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hand holding a phone with icons above it&#10;&#10;Description automatically generated">
            <a:extLst>
              <a:ext uri="{FF2B5EF4-FFF2-40B4-BE49-F238E27FC236}">
                <a16:creationId xmlns:a16="http://schemas.microsoft.com/office/drawing/2014/main" id="{B255AA7E-E0A1-D01F-8117-95A68BC72DD2}"/>
              </a:ext>
            </a:extLst>
          </p:cNvPr>
          <p:cNvPicPr>
            <a:picLocks noChangeAspect="1"/>
          </p:cNvPicPr>
          <p:nvPr/>
        </p:nvPicPr>
        <p:blipFill rotWithShape="1">
          <a:blip r:embed="rId2"/>
          <a:srcRect t="9091" r="23289"/>
          <a:stretch/>
        </p:blipFill>
        <p:spPr>
          <a:xfrm>
            <a:off x="3675888" y="10"/>
            <a:ext cx="8668512" cy="6857990"/>
          </a:xfrm>
          <a:prstGeom prst="rect">
            <a:avLst/>
          </a:prstGeom>
        </p:spPr>
      </p:pic>
      <p:sp>
        <p:nvSpPr>
          <p:cNvPr id="24" name="Rectangle 23">
            <a:extLst>
              <a:ext uri="{FF2B5EF4-FFF2-40B4-BE49-F238E27FC236}">
                <a16:creationId xmlns:a16="http://schemas.microsoft.com/office/drawing/2014/main" id="{AD771F51-B2A4-D500-B992-267EA77D5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4F90CB-9E5C-4EFD-819B-13C233825E50}"/>
              </a:ext>
            </a:extLst>
          </p:cNvPr>
          <p:cNvSpPr>
            <a:spLocks noGrp="1"/>
          </p:cNvSpPr>
          <p:nvPr>
            <p:ph type="title"/>
          </p:nvPr>
        </p:nvSpPr>
        <p:spPr>
          <a:xfrm>
            <a:off x="371094" y="1161288"/>
            <a:ext cx="5463794" cy="1124712"/>
          </a:xfrm>
        </p:spPr>
        <p:txBody>
          <a:bodyPr anchor="b">
            <a:noAutofit/>
          </a:bodyPr>
          <a:lstStyle/>
          <a:p>
            <a:r>
              <a:rPr lang="en-US" sz="4800" dirty="0">
                <a:solidFill>
                  <a:schemeClr val="bg1"/>
                </a:solidFill>
                <a:cs typeface="Calibri Light"/>
              </a:rPr>
              <a:t>IP Subnetting &amp; Loopback Interfaces</a:t>
            </a:r>
          </a:p>
        </p:txBody>
      </p:sp>
      <p:sp>
        <p:nvSpPr>
          <p:cNvPr id="26" name="Rectangle 25">
            <a:extLst>
              <a:ext uri="{FF2B5EF4-FFF2-40B4-BE49-F238E27FC236}">
                <a16:creationId xmlns:a16="http://schemas.microsoft.com/office/drawing/2014/main" id="{32F0CF0B-967D-618B-7539-6002C5973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56D7C2E7-2F37-2AD5-E86B-74DDFE4D9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5DDB1720-3765-7817-976B-94F8D57DC575}"/>
              </a:ext>
            </a:extLst>
          </p:cNvPr>
          <p:cNvSpPr>
            <a:spLocks noGrp="1"/>
          </p:cNvSpPr>
          <p:nvPr>
            <p:ph idx="1"/>
          </p:nvPr>
        </p:nvSpPr>
        <p:spPr>
          <a:xfrm>
            <a:off x="371094" y="2718054"/>
            <a:ext cx="4835906" cy="3207258"/>
          </a:xfrm>
        </p:spPr>
        <p:txBody>
          <a:bodyPr anchor="t">
            <a:normAutofit/>
          </a:bodyPr>
          <a:lstStyle/>
          <a:p>
            <a:pPr>
              <a:lnSpc>
                <a:spcPct val="100000"/>
              </a:lnSpc>
              <a:spcBef>
                <a:spcPts val="0"/>
              </a:spcBef>
            </a:pPr>
            <a:r>
              <a:rPr lang="en-US" sz="1900" dirty="0">
                <a:solidFill>
                  <a:schemeClr val="bg1"/>
                </a:solidFill>
                <a:ea typeface="+mn-lt"/>
                <a:cs typeface="+mn-lt"/>
              </a:rPr>
              <a:t>The overall purpose of this project module was to be able to add multiple loopbacks to the network interface, find their IPv4 addresses, and then ping the loopbacks.</a:t>
            </a:r>
            <a:endParaRPr lang="en-US" sz="1900" dirty="0">
              <a:solidFill>
                <a:schemeClr val="bg1"/>
              </a:solidFill>
              <a:cs typeface="Calibri"/>
            </a:endParaRPr>
          </a:p>
          <a:p>
            <a:pPr>
              <a:lnSpc>
                <a:spcPct val="100000"/>
              </a:lnSpc>
              <a:spcBef>
                <a:spcPts val="0"/>
              </a:spcBef>
            </a:pPr>
            <a:endParaRPr lang="en-US" sz="1900" dirty="0">
              <a:solidFill>
                <a:schemeClr val="bg1"/>
              </a:solidFill>
              <a:cs typeface="Calibri"/>
            </a:endParaRPr>
          </a:p>
          <a:p>
            <a:pPr>
              <a:lnSpc>
                <a:spcPct val="100000"/>
              </a:lnSpc>
              <a:spcBef>
                <a:spcPts val="0"/>
              </a:spcBef>
            </a:pPr>
            <a:r>
              <a:rPr lang="en-US" sz="1900" dirty="0">
                <a:solidFill>
                  <a:schemeClr val="bg1"/>
                </a:solidFill>
                <a:ea typeface="+mn-lt"/>
                <a:cs typeface="+mn-lt"/>
              </a:rPr>
              <a:t>The steps to complete this were the following: </a:t>
            </a:r>
          </a:p>
          <a:p>
            <a:pPr>
              <a:lnSpc>
                <a:spcPct val="100000"/>
              </a:lnSpc>
              <a:spcBef>
                <a:spcPts val="0"/>
              </a:spcBef>
            </a:pPr>
            <a:r>
              <a:rPr lang="en-US" sz="1900" dirty="0">
                <a:solidFill>
                  <a:schemeClr val="bg1"/>
                </a:solidFill>
                <a:ea typeface="+mn-lt"/>
                <a:cs typeface="+mn-lt"/>
              </a:rPr>
              <a:t>Add the loopbacks to the network interface </a:t>
            </a:r>
          </a:p>
          <a:p>
            <a:pPr marL="285750" indent="-285750">
              <a:lnSpc>
                <a:spcPct val="100000"/>
              </a:lnSpc>
              <a:spcBef>
                <a:spcPts val="0"/>
              </a:spcBef>
            </a:pPr>
            <a:r>
              <a:rPr lang="en-US" sz="1900" dirty="0">
                <a:solidFill>
                  <a:schemeClr val="bg1"/>
                </a:solidFill>
                <a:ea typeface="+mn-lt"/>
                <a:cs typeface="+mn-lt"/>
              </a:rPr>
              <a:t>In the terminal, ping each loopbacks IP address for confirmation</a:t>
            </a:r>
            <a:endParaRPr lang="en-US" sz="1900" dirty="0">
              <a:solidFill>
                <a:schemeClr val="bg1"/>
              </a:solidFill>
              <a:cs typeface="Calibri"/>
            </a:endParaRPr>
          </a:p>
          <a:p>
            <a:pPr>
              <a:lnSpc>
                <a:spcPct val="100000"/>
              </a:lnSpc>
              <a:spcBef>
                <a:spcPts val="0"/>
              </a:spcBef>
            </a:pPr>
            <a:endParaRPr lang="en-US" sz="1900" dirty="0">
              <a:solidFill>
                <a:schemeClr val="bg1"/>
              </a:solidFill>
              <a:cs typeface="Calibri"/>
            </a:endParaRPr>
          </a:p>
        </p:txBody>
      </p:sp>
    </p:spTree>
    <p:extLst>
      <p:ext uri="{BB962C8B-B14F-4D97-AF65-F5344CB8AC3E}">
        <p14:creationId xmlns:p14="http://schemas.microsoft.com/office/powerpoint/2010/main" val="2793211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64E48E06-E252-05FB-D629-9D15B376A9BE}"/>
              </a:ext>
            </a:extLst>
          </p:cNvPr>
          <p:cNvPicPr>
            <a:picLocks noChangeAspect="1"/>
          </p:cNvPicPr>
          <p:nvPr/>
        </p:nvPicPr>
        <p:blipFill>
          <a:blip r:embed="rId2"/>
          <a:stretch>
            <a:fillRect/>
          </a:stretch>
        </p:blipFill>
        <p:spPr>
          <a:xfrm>
            <a:off x="603250" y="1199941"/>
            <a:ext cx="10979150" cy="4839119"/>
          </a:xfrm>
          <a:prstGeom prst="rect">
            <a:avLst/>
          </a:prstGeom>
        </p:spPr>
      </p:pic>
    </p:spTree>
    <p:extLst>
      <p:ext uri="{BB962C8B-B14F-4D97-AF65-F5344CB8AC3E}">
        <p14:creationId xmlns:p14="http://schemas.microsoft.com/office/powerpoint/2010/main" val="2657273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2D18-146E-864B-CD1E-53B8252776C6}"/>
              </a:ext>
            </a:extLst>
          </p:cNvPr>
          <p:cNvSpPr txBox="1">
            <a:spLocks/>
          </p:cNvSpPr>
          <p:nvPr/>
        </p:nvSpPr>
        <p:spPr>
          <a:xfrm>
            <a:off x="462280" y="762001"/>
            <a:ext cx="2133600" cy="99060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bg1"/>
                </a:solidFill>
              </a:rPr>
              <a:t>Loopback Interfaces</a:t>
            </a:r>
            <a:endParaRPr lang="en-US" sz="2800" dirty="0">
              <a:solidFill>
                <a:schemeClr val="bg1"/>
              </a:solidFill>
              <a:cs typeface="Calibri"/>
            </a:endParaRPr>
          </a:p>
        </p:txBody>
      </p:sp>
      <p:sp>
        <p:nvSpPr>
          <p:cNvPr id="3" name="Text Placeholder 6">
            <a:extLst>
              <a:ext uri="{FF2B5EF4-FFF2-40B4-BE49-F238E27FC236}">
                <a16:creationId xmlns:a16="http://schemas.microsoft.com/office/drawing/2014/main" id="{1D04BB83-1E1A-CCD2-2E8A-933146F665FA}"/>
              </a:ext>
            </a:extLst>
          </p:cNvPr>
          <p:cNvSpPr txBox="1">
            <a:spLocks/>
          </p:cNvSpPr>
          <p:nvPr/>
        </p:nvSpPr>
        <p:spPr>
          <a:xfrm>
            <a:off x="462280" y="1828800"/>
            <a:ext cx="2509520" cy="3886199"/>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800" dirty="0">
                <a:solidFill>
                  <a:schemeClr val="bg1"/>
                </a:solidFill>
              </a:rPr>
              <a:t>This screenshot should show </a:t>
            </a:r>
            <a:r>
              <a:rPr lang="en-US" sz="1800" b="1" dirty="0">
                <a:solidFill>
                  <a:schemeClr val="bg1"/>
                </a:solidFill>
              </a:rPr>
              <a:t>both Loopback1 and Loopback2 interfaces</a:t>
            </a:r>
            <a:r>
              <a:rPr lang="en-US" sz="1800" dirty="0">
                <a:solidFill>
                  <a:schemeClr val="bg1"/>
                </a:solidFill>
              </a:rPr>
              <a:t> and their correct </a:t>
            </a:r>
            <a:r>
              <a:rPr lang="en-US" sz="1800" b="1" dirty="0">
                <a:solidFill>
                  <a:schemeClr val="bg1"/>
                </a:solidFill>
              </a:rPr>
              <a:t>IPv4 addresses</a:t>
            </a:r>
            <a:r>
              <a:rPr lang="en-US" sz="1800" dirty="0">
                <a:solidFill>
                  <a:schemeClr val="bg1"/>
                </a:solidFill>
              </a:rPr>
              <a:t>.</a:t>
            </a:r>
            <a:endParaRPr lang="en-US" sz="1800" dirty="0">
              <a:solidFill>
                <a:schemeClr val="bg1"/>
              </a:solidFill>
              <a:cs typeface="Calibri"/>
            </a:endParaRPr>
          </a:p>
          <a:p>
            <a:pPr marL="0" indent="0">
              <a:buNone/>
            </a:pPr>
            <a:endParaRPr lang="en-US" sz="1800" dirty="0">
              <a:solidFill>
                <a:schemeClr val="bg1"/>
              </a:solidFill>
              <a:cs typeface="Calibri"/>
            </a:endParaRPr>
          </a:p>
          <a:p>
            <a:pPr marL="0" indent="0">
              <a:buNone/>
            </a:pPr>
            <a:r>
              <a:rPr lang="en-US" sz="1800" dirty="0">
                <a:solidFill>
                  <a:schemeClr val="bg1"/>
                </a:solidFill>
              </a:rPr>
              <a:t>This screenshot should also show </a:t>
            </a:r>
            <a:r>
              <a:rPr lang="en-US" sz="1800" b="1" dirty="0">
                <a:solidFill>
                  <a:schemeClr val="bg1"/>
                </a:solidFill>
              </a:rPr>
              <a:t>the date/time information </a:t>
            </a:r>
            <a:r>
              <a:rPr lang="en-US" sz="1800" dirty="0">
                <a:solidFill>
                  <a:schemeClr val="bg1"/>
                </a:solidFill>
              </a:rPr>
              <a:t>on top of the desktop window.</a:t>
            </a:r>
            <a:endParaRPr lang="en-US" sz="1800" dirty="0">
              <a:solidFill>
                <a:schemeClr val="bg1"/>
              </a:solidFill>
              <a:cs typeface="Calibri"/>
            </a:endParaRPr>
          </a:p>
          <a:p>
            <a:pPr marL="0" indent="0">
              <a:buNone/>
            </a:pPr>
            <a:endParaRPr lang="en-US" sz="1800" dirty="0">
              <a:solidFill>
                <a:schemeClr val="bg1"/>
              </a:solidFill>
              <a:cs typeface="Calibri"/>
            </a:endParaRPr>
          </a:p>
        </p:txBody>
      </p:sp>
      <p:pic>
        <p:nvPicPr>
          <p:cNvPr id="4" name="Picture 3" descr="A screenshot of a computer&#10;&#10;Description automatically generated">
            <a:extLst>
              <a:ext uri="{FF2B5EF4-FFF2-40B4-BE49-F238E27FC236}">
                <a16:creationId xmlns:a16="http://schemas.microsoft.com/office/drawing/2014/main" id="{7BB00817-7065-7F52-4BD7-48BC0DD8062B}"/>
              </a:ext>
            </a:extLst>
          </p:cNvPr>
          <p:cNvPicPr>
            <a:picLocks noChangeAspect="1"/>
          </p:cNvPicPr>
          <p:nvPr/>
        </p:nvPicPr>
        <p:blipFill>
          <a:blip r:embed="rId2"/>
          <a:stretch>
            <a:fillRect/>
          </a:stretch>
        </p:blipFill>
        <p:spPr>
          <a:xfrm>
            <a:off x="3896119" y="760714"/>
            <a:ext cx="6895365" cy="5148591"/>
          </a:xfrm>
          <a:prstGeom prst="rect">
            <a:avLst/>
          </a:prstGeom>
        </p:spPr>
      </p:pic>
    </p:spTree>
    <p:extLst>
      <p:ext uri="{BB962C8B-B14F-4D97-AF65-F5344CB8AC3E}">
        <p14:creationId xmlns:p14="http://schemas.microsoft.com/office/powerpoint/2010/main" val="166279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1865-55BB-4269-70A3-D368B104CFA5}"/>
              </a:ext>
            </a:extLst>
          </p:cNvPr>
          <p:cNvSpPr txBox="1">
            <a:spLocks/>
          </p:cNvSpPr>
          <p:nvPr/>
        </p:nvSpPr>
        <p:spPr>
          <a:xfrm>
            <a:off x="462280" y="762000"/>
            <a:ext cx="2509520" cy="99060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bg1"/>
                </a:solidFill>
              </a:rPr>
              <a:t>Connectivity Tests</a:t>
            </a:r>
            <a:endParaRPr lang="en-US" sz="2800" dirty="0">
              <a:solidFill>
                <a:schemeClr val="bg1"/>
              </a:solidFill>
              <a:cs typeface="Calibri"/>
            </a:endParaRPr>
          </a:p>
        </p:txBody>
      </p:sp>
      <p:sp>
        <p:nvSpPr>
          <p:cNvPr id="3" name="Text Placeholder 6">
            <a:extLst>
              <a:ext uri="{FF2B5EF4-FFF2-40B4-BE49-F238E27FC236}">
                <a16:creationId xmlns:a16="http://schemas.microsoft.com/office/drawing/2014/main" id="{1364ABB2-D2FC-7B4A-09B4-832B7910F62F}"/>
              </a:ext>
            </a:extLst>
          </p:cNvPr>
          <p:cNvSpPr txBox="1">
            <a:spLocks/>
          </p:cNvSpPr>
          <p:nvPr/>
        </p:nvSpPr>
        <p:spPr>
          <a:xfrm>
            <a:off x="462280" y="1905001"/>
            <a:ext cx="2890520" cy="3886199"/>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chemeClr val="bg1"/>
                </a:solidFill>
              </a:rPr>
              <a:t>This screenshot should show </a:t>
            </a:r>
            <a:r>
              <a:rPr lang="en-US" sz="1800" b="1" dirty="0">
                <a:solidFill>
                  <a:schemeClr val="bg1"/>
                </a:solidFill>
              </a:rPr>
              <a:t>two successful ping tests</a:t>
            </a:r>
            <a:r>
              <a:rPr lang="en-US" sz="1800" dirty="0">
                <a:solidFill>
                  <a:schemeClr val="bg1"/>
                </a:solidFill>
              </a:rPr>
              <a:t>:</a:t>
            </a:r>
            <a:r>
              <a:rPr lang="en-US" dirty="0">
                <a:solidFill>
                  <a:schemeClr val="bg1"/>
                </a:solidFill>
              </a:rPr>
              <a:t> </a:t>
            </a:r>
            <a:endParaRPr lang="en-US" sz="1800" dirty="0">
              <a:solidFill>
                <a:schemeClr val="bg1"/>
              </a:solidFill>
              <a:cs typeface="Calibri"/>
            </a:endParaRPr>
          </a:p>
          <a:p>
            <a:pPr>
              <a:buAutoNum type="arabicParenR"/>
            </a:pPr>
            <a:r>
              <a:rPr lang="en-US" sz="1800" b="1" dirty="0">
                <a:solidFill>
                  <a:schemeClr val="bg1"/>
                </a:solidFill>
              </a:rPr>
              <a:t>from</a:t>
            </a:r>
            <a:r>
              <a:rPr lang="en-US" sz="1800" dirty="0">
                <a:solidFill>
                  <a:schemeClr val="bg1"/>
                </a:solidFill>
              </a:rPr>
              <a:t> the Computer 1 VM </a:t>
            </a:r>
            <a:r>
              <a:rPr lang="en-US" sz="1800" b="1" dirty="0">
                <a:solidFill>
                  <a:schemeClr val="bg1"/>
                </a:solidFill>
              </a:rPr>
              <a:t>to</a:t>
            </a:r>
            <a:r>
              <a:rPr lang="en-US" sz="1800" dirty="0">
                <a:solidFill>
                  <a:schemeClr val="bg1"/>
                </a:solidFill>
              </a:rPr>
              <a:t> the Loopback 1 interface</a:t>
            </a:r>
            <a:endParaRPr lang="en-US" sz="1800" dirty="0">
              <a:solidFill>
                <a:schemeClr val="bg1"/>
              </a:solidFill>
              <a:cs typeface="Calibri"/>
            </a:endParaRPr>
          </a:p>
          <a:p>
            <a:pPr>
              <a:buAutoNum type="arabicParenR"/>
            </a:pPr>
            <a:r>
              <a:rPr lang="en-US" sz="1800" b="1" dirty="0">
                <a:solidFill>
                  <a:schemeClr val="bg1"/>
                </a:solidFill>
              </a:rPr>
              <a:t>from</a:t>
            </a:r>
            <a:r>
              <a:rPr lang="en-US" sz="1800" dirty="0">
                <a:solidFill>
                  <a:schemeClr val="bg1"/>
                </a:solidFill>
              </a:rPr>
              <a:t> the Computer 1 VM </a:t>
            </a:r>
            <a:r>
              <a:rPr lang="en-US" sz="1800" b="1" dirty="0">
                <a:solidFill>
                  <a:schemeClr val="bg1"/>
                </a:solidFill>
              </a:rPr>
              <a:t>to</a:t>
            </a:r>
            <a:r>
              <a:rPr lang="en-US" sz="1800" dirty="0">
                <a:solidFill>
                  <a:schemeClr val="bg1"/>
                </a:solidFill>
              </a:rPr>
              <a:t> the Loopback 2 interface</a:t>
            </a:r>
            <a:endParaRPr lang="en-US" sz="1800" dirty="0">
              <a:solidFill>
                <a:schemeClr val="bg1"/>
              </a:solidFill>
              <a:cs typeface="Calibri"/>
            </a:endParaRPr>
          </a:p>
          <a:p>
            <a:pPr marL="0" indent="0">
              <a:buNone/>
            </a:pPr>
            <a:endParaRPr lang="en-US" sz="1000" dirty="0">
              <a:solidFill>
                <a:schemeClr val="bg1"/>
              </a:solidFill>
              <a:cs typeface="Calibri"/>
            </a:endParaRPr>
          </a:p>
          <a:p>
            <a:pPr marL="0" indent="0">
              <a:buNone/>
            </a:pPr>
            <a:r>
              <a:rPr lang="en-US" sz="1800" dirty="0">
                <a:solidFill>
                  <a:schemeClr val="bg1"/>
                </a:solidFill>
              </a:rPr>
              <a:t>This screenshot should also show </a:t>
            </a:r>
            <a:r>
              <a:rPr lang="en-US" sz="1800" b="1" dirty="0">
                <a:solidFill>
                  <a:schemeClr val="bg1"/>
                </a:solidFill>
              </a:rPr>
              <a:t>the date/time information </a:t>
            </a:r>
            <a:r>
              <a:rPr lang="en-US" sz="1800" dirty="0">
                <a:solidFill>
                  <a:schemeClr val="bg1"/>
                </a:solidFill>
              </a:rPr>
              <a:t>on top of the desktop window.</a:t>
            </a:r>
            <a:endParaRPr lang="en-US" sz="1800" dirty="0">
              <a:solidFill>
                <a:schemeClr val="bg1"/>
              </a:solidFill>
              <a:cs typeface="Calibri"/>
            </a:endParaRPr>
          </a:p>
        </p:txBody>
      </p:sp>
      <p:pic>
        <p:nvPicPr>
          <p:cNvPr id="4" name="Picture 3" descr="A screenshot of a computer&#10;&#10;Description automatically generated">
            <a:extLst>
              <a:ext uri="{FF2B5EF4-FFF2-40B4-BE49-F238E27FC236}">
                <a16:creationId xmlns:a16="http://schemas.microsoft.com/office/drawing/2014/main" id="{1D5D058E-D3A3-64EB-32EA-A8D0BAA5DA27}"/>
              </a:ext>
            </a:extLst>
          </p:cNvPr>
          <p:cNvPicPr>
            <a:picLocks noChangeAspect="1"/>
          </p:cNvPicPr>
          <p:nvPr/>
        </p:nvPicPr>
        <p:blipFill>
          <a:blip r:embed="rId2"/>
          <a:stretch>
            <a:fillRect/>
          </a:stretch>
        </p:blipFill>
        <p:spPr>
          <a:xfrm>
            <a:off x="4258383" y="1015201"/>
            <a:ext cx="5803795" cy="4348253"/>
          </a:xfrm>
          <a:prstGeom prst="rect">
            <a:avLst/>
          </a:prstGeom>
        </p:spPr>
      </p:pic>
    </p:spTree>
    <p:extLst>
      <p:ext uri="{BB962C8B-B14F-4D97-AF65-F5344CB8AC3E}">
        <p14:creationId xmlns:p14="http://schemas.microsoft.com/office/powerpoint/2010/main" val="2419063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F00A98-FBB9-C5F4-0306-C8029BB3C9A0}"/>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5F9547B-C2E1-5C3F-A067-C1A2F4D08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hand holding a phone with icons above it&#10;&#10;Description automatically generated">
            <a:extLst>
              <a:ext uri="{FF2B5EF4-FFF2-40B4-BE49-F238E27FC236}">
                <a16:creationId xmlns:a16="http://schemas.microsoft.com/office/drawing/2014/main" id="{C2E35D87-159B-0E4E-D867-A103A6A96788}"/>
              </a:ext>
            </a:extLst>
          </p:cNvPr>
          <p:cNvPicPr>
            <a:picLocks noChangeAspect="1"/>
          </p:cNvPicPr>
          <p:nvPr/>
        </p:nvPicPr>
        <p:blipFill rotWithShape="1">
          <a:blip r:embed="rId2"/>
          <a:srcRect t="9091" r="23289"/>
          <a:stretch/>
        </p:blipFill>
        <p:spPr>
          <a:xfrm>
            <a:off x="3675888" y="10"/>
            <a:ext cx="8668512" cy="6857990"/>
          </a:xfrm>
          <a:prstGeom prst="rect">
            <a:avLst/>
          </a:prstGeom>
        </p:spPr>
      </p:pic>
      <p:sp>
        <p:nvSpPr>
          <p:cNvPr id="24" name="Rectangle 23">
            <a:extLst>
              <a:ext uri="{FF2B5EF4-FFF2-40B4-BE49-F238E27FC236}">
                <a16:creationId xmlns:a16="http://schemas.microsoft.com/office/drawing/2014/main" id="{998079B8-4820-7BB4-8D7D-3EE8555D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FD787B-0B69-60BA-7A13-599A1EFAD4E2}"/>
              </a:ext>
            </a:extLst>
          </p:cNvPr>
          <p:cNvSpPr>
            <a:spLocks noGrp="1"/>
          </p:cNvSpPr>
          <p:nvPr>
            <p:ph type="title"/>
          </p:nvPr>
        </p:nvSpPr>
        <p:spPr>
          <a:xfrm>
            <a:off x="371094" y="1161288"/>
            <a:ext cx="5463794" cy="1124712"/>
          </a:xfrm>
        </p:spPr>
        <p:txBody>
          <a:bodyPr anchor="b">
            <a:noAutofit/>
          </a:bodyPr>
          <a:lstStyle/>
          <a:p>
            <a:r>
              <a:rPr lang="en-US" sz="4800" dirty="0">
                <a:solidFill>
                  <a:schemeClr val="bg1"/>
                </a:solidFill>
                <a:cs typeface="Calibri Light"/>
              </a:rPr>
              <a:t>Visio Network Diagram</a:t>
            </a:r>
            <a:endParaRPr lang="en-US" dirty="0">
              <a:solidFill>
                <a:schemeClr val="bg1"/>
              </a:solidFill>
            </a:endParaRPr>
          </a:p>
        </p:txBody>
      </p:sp>
      <p:sp>
        <p:nvSpPr>
          <p:cNvPr id="26" name="Rectangle 25">
            <a:extLst>
              <a:ext uri="{FF2B5EF4-FFF2-40B4-BE49-F238E27FC236}">
                <a16:creationId xmlns:a16="http://schemas.microsoft.com/office/drawing/2014/main" id="{6B156F13-93CC-6B77-80AD-2BFB48DF8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0CC6EF7E-EB88-5D05-698B-CC027A6A2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214E3953-CBD3-13D8-AB00-A8545A21BA08}"/>
              </a:ext>
            </a:extLst>
          </p:cNvPr>
          <p:cNvSpPr>
            <a:spLocks noGrp="1"/>
          </p:cNvSpPr>
          <p:nvPr>
            <p:ph idx="1"/>
          </p:nvPr>
        </p:nvSpPr>
        <p:spPr>
          <a:xfrm>
            <a:off x="371094" y="2718054"/>
            <a:ext cx="4835906" cy="3207258"/>
          </a:xfrm>
        </p:spPr>
        <p:txBody>
          <a:bodyPr anchor="t">
            <a:normAutofit/>
          </a:bodyPr>
          <a:lstStyle/>
          <a:p>
            <a:pPr>
              <a:lnSpc>
                <a:spcPct val="100000"/>
              </a:lnSpc>
              <a:spcBef>
                <a:spcPts val="0"/>
              </a:spcBef>
            </a:pPr>
            <a:r>
              <a:rPr lang="en-US" sz="1800" dirty="0">
                <a:solidFill>
                  <a:schemeClr val="bg1"/>
                </a:solidFill>
                <a:ea typeface="+mn-lt"/>
                <a:cs typeface="+mn-lt"/>
              </a:rPr>
              <a:t>The overall purpose of this project module was to be able to create a network topology in Microsoft Visio and provide the IP addresses and subnet masks.</a:t>
            </a:r>
            <a:endParaRPr lang="en-US" sz="1800" dirty="0">
              <a:solidFill>
                <a:schemeClr val="bg1"/>
              </a:solidFill>
              <a:cs typeface="Calibri"/>
            </a:endParaRPr>
          </a:p>
          <a:p>
            <a:pPr>
              <a:lnSpc>
                <a:spcPct val="100000"/>
              </a:lnSpc>
              <a:spcBef>
                <a:spcPts val="0"/>
              </a:spcBef>
            </a:pPr>
            <a:endParaRPr lang="en-US" sz="1800" dirty="0">
              <a:solidFill>
                <a:schemeClr val="bg1"/>
              </a:solidFill>
              <a:cs typeface="Calibri"/>
            </a:endParaRPr>
          </a:p>
          <a:p>
            <a:pPr>
              <a:lnSpc>
                <a:spcPct val="100000"/>
              </a:lnSpc>
              <a:spcBef>
                <a:spcPts val="0"/>
              </a:spcBef>
            </a:pPr>
            <a:r>
              <a:rPr lang="en-US" sz="1800" dirty="0">
                <a:solidFill>
                  <a:schemeClr val="bg1"/>
                </a:solidFill>
                <a:ea typeface="+mn-lt"/>
                <a:cs typeface="+mn-lt"/>
              </a:rPr>
              <a:t>The steps to complete this were the following: </a:t>
            </a:r>
          </a:p>
          <a:p>
            <a:pPr marL="285750" indent="-285750">
              <a:lnSpc>
                <a:spcPct val="100000"/>
              </a:lnSpc>
              <a:spcBef>
                <a:spcPts val="0"/>
              </a:spcBef>
              <a:buFont typeface="Arial,Sans-Serif" panose="020B0604020202020204" pitchFamily="34" charset="0"/>
            </a:pPr>
            <a:r>
              <a:rPr lang="en-US" sz="1800" dirty="0">
                <a:solidFill>
                  <a:schemeClr val="bg1"/>
                </a:solidFill>
                <a:ea typeface="+mn-lt"/>
                <a:cs typeface="+mn-lt"/>
              </a:rPr>
              <a:t>Download Microsoft Visio</a:t>
            </a:r>
          </a:p>
          <a:p>
            <a:pPr marL="285750" indent="-285750">
              <a:lnSpc>
                <a:spcPct val="100000"/>
              </a:lnSpc>
              <a:spcBef>
                <a:spcPts val="0"/>
              </a:spcBef>
              <a:buFont typeface="Arial,Sans-Serif" panose="020B0604020202020204" pitchFamily="34" charset="0"/>
            </a:pPr>
            <a:r>
              <a:rPr lang="en-US" sz="1800" dirty="0">
                <a:solidFill>
                  <a:schemeClr val="bg1"/>
                </a:solidFill>
                <a:ea typeface="+mn-lt"/>
                <a:cs typeface="+mn-lt"/>
              </a:rPr>
              <a:t>Add the SOHO Router, Switch and VM 1 &amp; 2 and connect them</a:t>
            </a:r>
          </a:p>
          <a:p>
            <a:pPr marL="285750" indent="-285750">
              <a:lnSpc>
                <a:spcPct val="100000"/>
              </a:lnSpc>
              <a:spcBef>
                <a:spcPts val="0"/>
              </a:spcBef>
              <a:buFont typeface="Arial,Sans-Serif" panose="020B0604020202020204" pitchFamily="34" charset="0"/>
            </a:pPr>
            <a:r>
              <a:rPr lang="en-US" sz="1800" dirty="0">
                <a:solidFill>
                  <a:schemeClr val="bg1"/>
                </a:solidFill>
                <a:ea typeface="+mn-lt"/>
                <a:cs typeface="+mn-lt"/>
              </a:rPr>
              <a:t>Label the components and list the IP address and subnet masks</a:t>
            </a:r>
            <a:endParaRPr lang="en-US" sz="1800" dirty="0">
              <a:solidFill>
                <a:schemeClr val="bg1"/>
              </a:solidFill>
              <a:cs typeface="Calibri"/>
            </a:endParaRPr>
          </a:p>
          <a:p>
            <a:pPr>
              <a:lnSpc>
                <a:spcPct val="100000"/>
              </a:lnSpc>
              <a:spcBef>
                <a:spcPts val="0"/>
              </a:spcBef>
            </a:pPr>
            <a:endParaRPr lang="en-US" sz="1900" dirty="0">
              <a:solidFill>
                <a:schemeClr val="bg1"/>
              </a:solidFill>
              <a:cs typeface="Calibri"/>
            </a:endParaRPr>
          </a:p>
        </p:txBody>
      </p:sp>
    </p:spTree>
    <p:extLst>
      <p:ext uri="{BB962C8B-B14F-4D97-AF65-F5344CB8AC3E}">
        <p14:creationId xmlns:p14="http://schemas.microsoft.com/office/powerpoint/2010/main" val="1266406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4442A-2E06-621C-EE4A-F75CDEA8F143}"/>
              </a:ext>
            </a:extLst>
          </p:cNvPr>
          <p:cNvSpPr txBox="1">
            <a:spLocks/>
          </p:cNvSpPr>
          <p:nvPr/>
        </p:nvSpPr>
        <p:spPr>
          <a:xfrm>
            <a:off x="462280" y="838201"/>
            <a:ext cx="2280920" cy="121919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bg1"/>
                </a:solidFill>
              </a:rPr>
              <a:t>Microsoft Visio Network Diagram</a:t>
            </a:r>
            <a:endParaRPr lang="en-US" sz="2800" dirty="0">
              <a:solidFill>
                <a:schemeClr val="bg1"/>
              </a:solidFill>
              <a:cs typeface="Calibri"/>
            </a:endParaRPr>
          </a:p>
        </p:txBody>
      </p:sp>
      <p:sp>
        <p:nvSpPr>
          <p:cNvPr id="3" name="Text Placeholder 6">
            <a:extLst>
              <a:ext uri="{FF2B5EF4-FFF2-40B4-BE49-F238E27FC236}">
                <a16:creationId xmlns:a16="http://schemas.microsoft.com/office/drawing/2014/main" id="{E86C6A01-24E7-1D97-1FD2-ED90EE1047F6}"/>
              </a:ext>
            </a:extLst>
          </p:cNvPr>
          <p:cNvSpPr txBox="1">
            <a:spLocks/>
          </p:cNvSpPr>
          <p:nvPr/>
        </p:nvSpPr>
        <p:spPr>
          <a:xfrm>
            <a:off x="462280" y="2286001"/>
            <a:ext cx="2509520" cy="3428999"/>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800" dirty="0">
                <a:solidFill>
                  <a:schemeClr val="bg1"/>
                </a:solidFill>
              </a:rPr>
              <a:t>This diagram should illustrate </a:t>
            </a:r>
            <a:r>
              <a:rPr lang="en-US" sz="1800" b="1" dirty="0">
                <a:solidFill>
                  <a:schemeClr val="bg1"/>
                </a:solidFill>
              </a:rPr>
              <a:t>the interconnection </a:t>
            </a:r>
            <a:r>
              <a:rPr lang="en-US" sz="1800" dirty="0">
                <a:solidFill>
                  <a:schemeClr val="bg1"/>
                </a:solidFill>
              </a:rPr>
              <a:t>of the Computer 1 VM, the Computer 2 VM, and the SOHO Router VM along with proper </a:t>
            </a:r>
            <a:r>
              <a:rPr lang="en-US" sz="1800" b="1" dirty="0">
                <a:solidFill>
                  <a:schemeClr val="bg1"/>
                </a:solidFill>
              </a:rPr>
              <a:t>IP addresses </a:t>
            </a:r>
            <a:r>
              <a:rPr lang="en-US" sz="1800" dirty="0">
                <a:solidFill>
                  <a:schemeClr val="bg1"/>
                </a:solidFill>
              </a:rPr>
              <a:t>and </a:t>
            </a:r>
            <a:r>
              <a:rPr lang="en-US" sz="1800" b="1" dirty="0">
                <a:solidFill>
                  <a:schemeClr val="bg1"/>
                </a:solidFill>
              </a:rPr>
              <a:t>labeling</a:t>
            </a:r>
            <a:r>
              <a:rPr lang="en-US" sz="1800" dirty="0">
                <a:solidFill>
                  <a:schemeClr val="bg1"/>
                </a:solidFill>
              </a:rPr>
              <a:t>.</a:t>
            </a:r>
            <a:endParaRPr lang="en-US" sz="1800" dirty="0">
              <a:solidFill>
                <a:schemeClr val="bg1"/>
              </a:solidFill>
              <a:cs typeface="Calibri"/>
            </a:endParaRPr>
          </a:p>
          <a:p>
            <a:pPr marL="0" indent="0">
              <a:buNone/>
            </a:pPr>
            <a:endParaRPr lang="en-US" sz="1000" dirty="0">
              <a:solidFill>
                <a:schemeClr val="bg1"/>
              </a:solidFill>
              <a:cs typeface="Calibri"/>
            </a:endParaRPr>
          </a:p>
          <a:p>
            <a:pPr marL="0" indent="0">
              <a:buNone/>
            </a:pPr>
            <a:r>
              <a:rPr lang="en-US" sz="1800" dirty="0">
                <a:solidFill>
                  <a:schemeClr val="bg1"/>
                </a:solidFill>
              </a:rPr>
              <a:t>This diagram should also show </a:t>
            </a:r>
            <a:r>
              <a:rPr lang="en-US" sz="1800" b="1" dirty="0">
                <a:solidFill>
                  <a:schemeClr val="bg1"/>
                </a:solidFill>
              </a:rPr>
              <a:t>your initials </a:t>
            </a:r>
            <a:r>
              <a:rPr lang="en-US" sz="1800" dirty="0">
                <a:solidFill>
                  <a:schemeClr val="bg1"/>
                </a:solidFill>
              </a:rPr>
              <a:t>in the bottom right corner.</a:t>
            </a:r>
            <a:endParaRPr lang="en-US" sz="1800" dirty="0">
              <a:solidFill>
                <a:schemeClr val="bg1"/>
              </a:solidFill>
              <a:cs typeface="Calibri"/>
            </a:endParaRPr>
          </a:p>
          <a:p>
            <a:pPr marL="0" indent="0">
              <a:buNone/>
            </a:pPr>
            <a:endParaRPr lang="en-US" sz="1800" dirty="0">
              <a:solidFill>
                <a:schemeClr val="bg1"/>
              </a:solidFill>
              <a:cs typeface="Calibri"/>
            </a:endParaRPr>
          </a:p>
        </p:txBody>
      </p:sp>
      <p:pic>
        <p:nvPicPr>
          <p:cNvPr id="5" name="Picture 4">
            <a:extLst>
              <a:ext uri="{FF2B5EF4-FFF2-40B4-BE49-F238E27FC236}">
                <a16:creationId xmlns:a16="http://schemas.microsoft.com/office/drawing/2014/main" id="{A958352B-9C6D-8C6D-B30B-EBFD044F0F7F}"/>
              </a:ext>
            </a:extLst>
          </p:cNvPr>
          <p:cNvPicPr>
            <a:picLocks noChangeAspect="1"/>
          </p:cNvPicPr>
          <p:nvPr/>
        </p:nvPicPr>
        <p:blipFill>
          <a:blip r:embed="rId2"/>
          <a:stretch>
            <a:fillRect/>
          </a:stretch>
        </p:blipFill>
        <p:spPr>
          <a:xfrm>
            <a:off x="5120193" y="863600"/>
            <a:ext cx="4129663" cy="5130800"/>
          </a:xfrm>
          <a:prstGeom prst="rect">
            <a:avLst/>
          </a:prstGeom>
        </p:spPr>
      </p:pic>
    </p:spTree>
    <p:extLst>
      <p:ext uri="{BB962C8B-B14F-4D97-AF65-F5344CB8AC3E}">
        <p14:creationId xmlns:p14="http://schemas.microsoft.com/office/powerpoint/2010/main" val="2271444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335728-E342-693E-276D-9041D6C9DB00}"/>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8890759-AFA7-7750-F7E4-04E49F129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hand holding a phone with icons above it&#10;&#10;Description automatically generated">
            <a:extLst>
              <a:ext uri="{FF2B5EF4-FFF2-40B4-BE49-F238E27FC236}">
                <a16:creationId xmlns:a16="http://schemas.microsoft.com/office/drawing/2014/main" id="{7C1E1C83-27DA-98F1-746D-6272D955D4C3}"/>
              </a:ext>
            </a:extLst>
          </p:cNvPr>
          <p:cNvPicPr>
            <a:picLocks noChangeAspect="1"/>
          </p:cNvPicPr>
          <p:nvPr/>
        </p:nvPicPr>
        <p:blipFill rotWithShape="1">
          <a:blip r:embed="rId2"/>
          <a:srcRect t="9091" r="23289"/>
          <a:stretch/>
        </p:blipFill>
        <p:spPr>
          <a:xfrm>
            <a:off x="3675888" y="10"/>
            <a:ext cx="8668512" cy="6857990"/>
          </a:xfrm>
          <a:prstGeom prst="rect">
            <a:avLst/>
          </a:prstGeom>
        </p:spPr>
      </p:pic>
      <p:sp>
        <p:nvSpPr>
          <p:cNvPr id="24" name="Rectangle 23">
            <a:extLst>
              <a:ext uri="{FF2B5EF4-FFF2-40B4-BE49-F238E27FC236}">
                <a16:creationId xmlns:a16="http://schemas.microsoft.com/office/drawing/2014/main" id="{EC082ED2-A1FC-F9A9-9F63-8FAE981FE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F6705C-2AF1-F93F-8F6F-DBD271FF52DA}"/>
              </a:ext>
            </a:extLst>
          </p:cNvPr>
          <p:cNvSpPr>
            <a:spLocks noGrp="1"/>
          </p:cNvSpPr>
          <p:nvPr>
            <p:ph type="title"/>
          </p:nvPr>
        </p:nvSpPr>
        <p:spPr>
          <a:xfrm>
            <a:off x="371094" y="1161288"/>
            <a:ext cx="5463794" cy="1124712"/>
          </a:xfrm>
        </p:spPr>
        <p:txBody>
          <a:bodyPr anchor="b">
            <a:noAutofit/>
          </a:bodyPr>
          <a:lstStyle/>
          <a:p>
            <a:r>
              <a:rPr lang="en-US" sz="4800" dirty="0">
                <a:solidFill>
                  <a:schemeClr val="bg1"/>
                </a:solidFill>
                <a:cs typeface="Calibri Light"/>
              </a:rPr>
              <a:t>SOHO Wireless Network Security</a:t>
            </a:r>
            <a:endParaRPr lang="en-US" dirty="0">
              <a:solidFill>
                <a:schemeClr val="bg1"/>
              </a:solidFill>
            </a:endParaRPr>
          </a:p>
        </p:txBody>
      </p:sp>
      <p:sp>
        <p:nvSpPr>
          <p:cNvPr id="26" name="Rectangle 25">
            <a:extLst>
              <a:ext uri="{FF2B5EF4-FFF2-40B4-BE49-F238E27FC236}">
                <a16:creationId xmlns:a16="http://schemas.microsoft.com/office/drawing/2014/main" id="{66A4A23A-CB45-E084-A5AA-969D37D71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F6E6BF4D-4DD7-55F9-A352-E354FCA32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507F9C6E-7832-7EFC-E2AB-ED651ADD4982}"/>
              </a:ext>
            </a:extLst>
          </p:cNvPr>
          <p:cNvSpPr>
            <a:spLocks noGrp="1"/>
          </p:cNvSpPr>
          <p:nvPr>
            <p:ph idx="1"/>
          </p:nvPr>
        </p:nvSpPr>
        <p:spPr>
          <a:xfrm>
            <a:off x="371094" y="2718054"/>
            <a:ext cx="4848606" cy="3480308"/>
          </a:xfrm>
        </p:spPr>
        <p:txBody>
          <a:bodyPr vert="horz" lIns="91440" tIns="45720" rIns="91440" bIns="45720" rtlCol="0" anchor="t">
            <a:noAutofit/>
          </a:bodyPr>
          <a:lstStyle/>
          <a:p>
            <a:pPr>
              <a:lnSpc>
                <a:spcPct val="100000"/>
              </a:lnSpc>
              <a:spcBef>
                <a:spcPts val="0"/>
              </a:spcBef>
            </a:pPr>
            <a:r>
              <a:rPr lang="en-US" sz="1600" dirty="0">
                <a:solidFill>
                  <a:schemeClr val="bg1"/>
                </a:solidFill>
                <a:ea typeface="+mn-lt"/>
                <a:cs typeface="+mn-lt"/>
              </a:rPr>
              <a:t>The overall purpose of this project module was to view security options of the SOHO router and provide conclusions and reflections of the information available.</a:t>
            </a:r>
            <a:endParaRPr lang="en-US" sz="1600" dirty="0">
              <a:solidFill>
                <a:schemeClr val="bg1"/>
              </a:solidFill>
              <a:cs typeface="Calibri"/>
            </a:endParaRPr>
          </a:p>
          <a:p>
            <a:pPr>
              <a:lnSpc>
                <a:spcPct val="100000"/>
              </a:lnSpc>
              <a:spcBef>
                <a:spcPts val="0"/>
              </a:spcBef>
            </a:pPr>
            <a:endParaRPr lang="en-US" sz="1600" dirty="0">
              <a:solidFill>
                <a:schemeClr val="bg1"/>
              </a:solidFill>
              <a:cs typeface="Calibri"/>
            </a:endParaRPr>
          </a:p>
          <a:p>
            <a:pPr>
              <a:lnSpc>
                <a:spcPct val="100000"/>
              </a:lnSpc>
              <a:spcBef>
                <a:spcPts val="0"/>
              </a:spcBef>
            </a:pPr>
            <a:r>
              <a:rPr lang="en-US" sz="1600" dirty="0">
                <a:solidFill>
                  <a:schemeClr val="bg1"/>
                </a:solidFill>
                <a:ea typeface="+mn-lt"/>
                <a:cs typeface="+mn-lt"/>
              </a:rPr>
              <a:t>The steps to complete this were the following: </a:t>
            </a:r>
          </a:p>
          <a:p>
            <a:pPr marL="285750" indent="-285750">
              <a:lnSpc>
                <a:spcPct val="100000"/>
              </a:lnSpc>
              <a:spcBef>
                <a:spcPts val="0"/>
              </a:spcBef>
              <a:buFont typeface="Arial,Sans-Serif" panose="020B0604020202020204" pitchFamily="34" charset="0"/>
            </a:pPr>
            <a:r>
              <a:rPr lang="en-US" sz="1600" dirty="0">
                <a:solidFill>
                  <a:schemeClr val="bg1"/>
                </a:solidFill>
                <a:ea typeface="+mn-lt"/>
                <a:cs typeface="+mn-lt"/>
              </a:rPr>
              <a:t>Use the project guide to visit the website - </a:t>
            </a:r>
            <a:r>
              <a:rPr lang="en-US" sz="1600" dirty="0">
                <a:solidFill>
                  <a:schemeClr val="bg1"/>
                </a:solidFill>
                <a:ea typeface="+mn-lt"/>
                <a:cs typeface="+mn-lt"/>
                <a:hlinkClick r:id="rId3">
                  <a:extLst>
                    <a:ext uri="{A12FA001-AC4F-418D-AE19-62706E023703}">
                      <ahyp:hlinkClr xmlns:ahyp="http://schemas.microsoft.com/office/drawing/2018/hyperlinkcolor" val="tx"/>
                    </a:ext>
                  </a:extLst>
                </a:hlinkClick>
              </a:rPr>
              <a:t>https://www.tp-link.com/us/support/emulators</a:t>
            </a:r>
            <a:endParaRPr lang="en-US" sz="1600">
              <a:solidFill>
                <a:schemeClr val="bg1"/>
              </a:solidFill>
              <a:ea typeface="+mn-lt"/>
              <a:cs typeface="+mn-lt"/>
            </a:endParaRPr>
          </a:p>
          <a:p>
            <a:pPr marL="285750" indent="-285750">
              <a:lnSpc>
                <a:spcPct val="100000"/>
              </a:lnSpc>
              <a:spcBef>
                <a:spcPts val="0"/>
              </a:spcBef>
              <a:buFont typeface="Arial,Sans-Serif" panose="020B0604020202020204" pitchFamily="34" charset="0"/>
            </a:pPr>
            <a:r>
              <a:rPr lang="en-US" sz="1600" dirty="0">
                <a:solidFill>
                  <a:schemeClr val="bg1"/>
                </a:solidFill>
                <a:ea typeface="+mn-lt"/>
                <a:cs typeface="+mn-lt"/>
              </a:rPr>
              <a:t>Select the TL-WR902AC  V3 Router</a:t>
            </a:r>
          </a:p>
          <a:p>
            <a:pPr marL="285750" indent="-285750">
              <a:lnSpc>
                <a:spcPct val="100000"/>
              </a:lnSpc>
              <a:spcBef>
                <a:spcPts val="0"/>
              </a:spcBef>
              <a:buFont typeface="Arial,Sans-Serif" panose="020B0604020202020204" pitchFamily="34" charset="0"/>
            </a:pPr>
            <a:r>
              <a:rPr lang="en-US" sz="1600" dirty="0">
                <a:solidFill>
                  <a:schemeClr val="bg1"/>
                </a:solidFill>
                <a:ea typeface="+mn-lt"/>
                <a:cs typeface="+mn-lt"/>
              </a:rPr>
              <a:t>View the security settings</a:t>
            </a:r>
          </a:p>
          <a:p>
            <a:pPr marL="742950" lvl="1" indent="-285750">
              <a:lnSpc>
                <a:spcPct val="100000"/>
              </a:lnSpc>
              <a:spcBef>
                <a:spcPts val="0"/>
              </a:spcBef>
              <a:buFont typeface="Courier New,monospace" panose="020B0604020202020204" pitchFamily="34" charset="0"/>
              <a:buChar char="o"/>
            </a:pPr>
            <a:r>
              <a:rPr lang="en-US" sz="1600" dirty="0">
                <a:solidFill>
                  <a:schemeClr val="bg1"/>
                </a:solidFill>
                <a:ea typeface="+mn-lt"/>
                <a:cs typeface="+mn-lt"/>
              </a:rPr>
              <a:t>Static and Dynamic IP Assignments</a:t>
            </a:r>
          </a:p>
          <a:p>
            <a:pPr marL="742950" lvl="1" indent="-285750">
              <a:lnSpc>
                <a:spcPct val="100000"/>
              </a:lnSpc>
              <a:spcBef>
                <a:spcPts val="0"/>
              </a:spcBef>
              <a:buFont typeface="Courier New,monospace" panose="020B0604020202020204" pitchFamily="34" charset="0"/>
              <a:buChar char="o"/>
            </a:pPr>
            <a:r>
              <a:rPr lang="en-US" sz="1600" dirty="0">
                <a:solidFill>
                  <a:schemeClr val="bg1"/>
                </a:solidFill>
                <a:ea typeface="+mn-lt"/>
                <a:cs typeface="+mn-lt"/>
              </a:rPr>
              <a:t>MAC Filtering</a:t>
            </a:r>
          </a:p>
          <a:p>
            <a:pPr marL="742950" lvl="1" indent="-285750">
              <a:lnSpc>
                <a:spcPct val="100000"/>
              </a:lnSpc>
              <a:spcBef>
                <a:spcPts val="0"/>
              </a:spcBef>
              <a:buFont typeface="Courier New,monospace" panose="020B0604020202020204" pitchFamily="34" charset="0"/>
              <a:buChar char="o"/>
            </a:pPr>
            <a:r>
              <a:rPr lang="en-US" sz="1600" dirty="0">
                <a:solidFill>
                  <a:schemeClr val="bg1"/>
                </a:solidFill>
                <a:ea typeface="+mn-lt"/>
                <a:cs typeface="+mn-lt"/>
              </a:rPr>
              <a:t>Wi-Fi Security Protocols</a:t>
            </a:r>
            <a:endParaRPr lang="en-US" sz="1600" dirty="0">
              <a:solidFill>
                <a:schemeClr val="bg1"/>
              </a:solidFill>
              <a:cs typeface="Calibri"/>
            </a:endParaRPr>
          </a:p>
          <a:p>
            <a:pPr>
              <a:lnSpc>
                <a:spcPct val="100000"/>
              </a:lnSpc>
              <a:spcBef>
                <a:spcPts val="0"/>
              </a:spcBef>
            </a:pPr>
            <a:endParaRPr lang="en-US" sz="1600" dirty="0">
              <a:solidFill>
                <a:schemeClr val="bg1"/>
              </a:solidFill>
              <a:cs typeface="Calibri"/>
            </a:endParaRPr>
          </a:p>
        </p:txBody>
      </p:sp>
    </p:spTree>
    <p:extLst>
      <p:ext uri="{BB962C8B-B14F-4D97-AF65-F5344CB8AC3E}">
        <p14:creationId xmlns:p14="http://schemas.microsoft.com/office/powerpoint/2010/main" val="2258778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C166829C-921A-8C2E-2BBC-DE8AE29D8E4C}"/>
              </a:ext>
            </a:extLst>
          </p:cNvPr>
          <p:cNvSpPr txBox="1">
            <a:spLocks/>
          </p:cNvSpPr>
          <p:nvPr/>
        </p:nvSpPr>
        <p:spPr>
          <a:xfrm>
            <a:off x="6327775" y="1565552"/>
            <a:ext cx="4391024" cy="1323439"/>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3400">
                <a:solidFill>
                  <a:schemeClr val="bg1"/>
                </a:solidFill>
                <a:latin typeface="+mj-lt"/>
                <a:ea typeface="+mj-ea"/>
                <a:cs typeface="+mj-cs"/>
              </a:rPr>
              <a:t>SOHO Wireless Network Security 1 of 3</a:t>
            </a:r>
          </a:p>
        </p:txBody>
      </p:sp>
      <p:pic>
        <p:nvPicPr>
          <p:cNvPr id="16" name="Picture 15" descr="Illuminated server room panel">
            <a:extLst>
              <a:ext uri="{FF2B5EF4-FFF2-40B4-BE49-F238E27FC236}">
                <a16:creationId xmlns:a16="http://schemas.microsoft.com/office/drawing/2014/main" id="{1B094378-E796-DEC6-EFCF-E8047EB93BCF}"/>
              </a:ext>
            </a:extLst>
          </p:cNvPr>
          <p:cNvPicPr>
            <a:picLocks noChangeAspect="1"/>
          </p:cNvPicPr>
          <p:nvPr/>
        </p:nvPicPr>
        <p:blipFill rotWithShape="1">
          <a:blip r:embed="rId2"/>
          <a:srcRect l="13039" r="26741" b="-2"/>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4" name="Group 23">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25" name="Freeform: Shape 24">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 Placeholder 6">
            <a:extLst>
              <a:ext uri="{FF2B5EF4-FFF2-40B4-BE49-F238E27FC236}">
                <a16:creationId xmlns:a16="http://schemas.microsoft.com/office/drawing/2014/main" id="{C5472F36-80BF-50BB-90E3-F6FF0DC8BBB4}"/>
              </a:ext>
            </a:extLst>
          </p:cNvPr>
          <p:cNvSpPr txBox="1">
            <a:spLocks/>
          </p:cNvSpPr>
          <p:nvPr/>
        </p:nvSpPr>
        <p:spPr>
          <a:xfrm>
            <a:off x="6296026" y="2886050"/>
            <a:ext cx="5076824" cy="2942350"/>
          </a:xfrm>
          <a:prstGeom prst="rect">
            <a:avLst/>
          </a:prstGeom>
        </p:spPr>
        <p:txBody>
          <a:bodyPr vert="horz" lIns="91440" tIns="45720" rIns="91440" bIns="45720" rtlCol="0" anchor="t">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400" dirty="0">
                <a:solidFill>
                  <a:schemeClr val="bg1">
                    <a:alpha val="80000"/>
                  </a:schemeClr>
                </a:solidFill>
              </a:rPr>
              <a:t>1. What are the factory default username and password of a TP-Link router? Why is it important to change the default username and password of a SOHO router? </a:t>
            </a:r>
            <a:endParaRPr lang="en-US" sz="1400" dirty="0">
              <a:cs typeface="Calibri"/>
            </a:endParaRPr>
          </a:p>
          <a:p>
            <a:pPr marL="0" indent="-228600">
              <a:lnSpc>
                <a:spcPct val="90000"/>
              </a:lnSpc>
              <a:spcAft>
                <a:spcPts val="600"/>
              </a:spcAft>
              <a:buFont typeface="Arial" panose="020B0604020202020204" pitchFamily="34" charset="0"/>
              <a:buChar char="•"/>
            </a:pPr>
            <a:r>
              <a:rPr lang="en-US" sz="1400" dirty="0">
                <a:solidFill>
                  <a:schemeClr val="bg1">
                    <a:alpha val="80000"/>
                  </a:schemeClr>
                </a:solidFill>
              </a:rPr>
              <a:t>Answer:</a:t>
            </a:r>
            <a:endParaRPr lang="en-US" sz="1400" dirty="0">
              <a:solidFill>
                <a:schemeClr val="bg1">
                  <a:alpha val="80000"/>
                </a:schemeClr>
              </a:solidFill>
              <a:cs typeface="Calibri"/>
            </a:endParaRPr>
          </a:p>
          <a:p>
            <a:pPr indent="-228600">
              <a:lnSpc>
                <a:spcPct val="90000"/>
              </a:lnSpc>
              <a:spcAft>
                <a:spcPts val="600"/>
              </a:spcAft>
              <a:buFont typeface="Arial" panose="020B0604020202020204" pitchFamily="34" charset="0"/>
              <a:buChar char="•"/>
            </a:pPr>
            <a:r>
              <a:rPr lang="en-US" sz="1400" dirty="0">
                <a:solidFill>
                  <a:schemeClr val="bg1">
                    <a:alpha val="80000"/>
                  </a:schemeClr>
                </a:solidFill>
              </a:rPr>
              <a:t>Default User Name - admin</a:t>
            </a:r>
            <a:endParaRPr lang="en-US" sz="1400" dirty="0">
              <a:solidFill>
                <a:schemeClr val="bg1">
                  <a:alpha val="80000"/>
                </a:schemeClr>
              </a:solidFill>
              <a:cs typeface="Calibri"/>
            </a:endParaRPr>
          </a:p>
          <a:p>
            <a:pPr indent="-228600">
              <a:lnSpc>
                <a:spcPct val="90000"/>
              </a:lnSpc>
              <a:spcAft>
                <a:spcPts val="600"/>
              </a:spcAft>
              <a:buFont typeface="Arial" panose="020B0604020202020204" pitchFamily="34" charset="0"/>
              <a:buChar char="•"/>
            </a:pPr>
            <a:r>
              <a:rPr lang="en-US" sz="1400" dirty="0">
                <a:solidFill>
                  <a:schemeClr val="bg1">
                    <a:alpha val="80000"/>
                  </a:schemeClr>
                </a:solidFill>
              </a:rPr>
              <a:t>Default Password - admin</a:t>
            </a:r>
            <a:endParaRPr lang="en-US" sz="1400" dirty="0">
              <a:solidFill>
                <a:schemeClr val="bg1">
                  <a:alpha val="80000"/>
                </a:schemeClr>
              </a:solidFill>
              <a:cs typeface="Calibri"/>
            </a:endParaRPr>
          </a:p>
          <a:p>
            <a:pPr marL="0" indent="-228600">
              <a:lnSpc>
                <a:spcPct val="90000"/>
              </a:lnSpc>
              <a:spcAft>
                <a:spcPts val="600"/>
              </a:spcAft>
              <a:buFont typeface="Arial" panose="020B0604020202020204" pitchFamily="34" charset="0"/>
              <a:buChar char="•"/>
            </a:pPr>
            <a:r>
              <a:rPr lang="en-US" sz="1400" dirty="0">
                <a:solidFill>
                  <a:schemeClr val="bg1">
                    <a:alpha val="80000"/>
                  </a:schemeClr>
                </a:solidFill>
              </a:rPr>
              <a:t>It is important to change the default username and password because people can login to your router and make changes to your network</a:t>
            </a:r>
            <a:endParaRPr lang="en-US" sz="1400" dirty="0">
              <a:solidFill>
                <a:schemeClr val="bg1">
                  <a:alpha val="80000"/>
                </a:schemeClr>
              </a:solidFill>
              <a:cs typeface="Calibri"/>
            </a:endParaRPr>
          </a:p>
          <a:p>
            <a:pPr marL="0" indent="-228600">
              <a:lnSpc>
                <a:spcPct val="90000"/>
              </a:lnSpc>
              <a:spcAft>
                <a:spcPts val="600"/>
              </a:spcAft>
              <a:buFont typeface="Arial" panose="020B0604020202020204" pitchFamily="34" charset="0"/>
              <a:buChar char="•"/>
            </a:pPr>
            <a:endParaRPr lang="en-US" sz="1400" dirty="0">
              <a:solidFill>
                <a:schemeClr val="bg1">
                  <a:alpha val="80000"/>
                </a:schemeClr>
              </a:solidFill>
              <a:cs typeface="Calibri"/>
            </a:endParaRPr>
          </a:p>
          <a:p>
            <a:pPr marL="0">
              <a:lnSpc>
                <a:spcPct val="90000"/>
              </a:lnSpc>
              <a:spcAft>
                <a:spcPts val="600"/>
              </a:spcAft>
            </a:pPr>
            <a:r>
              <a:rPr lang="en-US" sz="1400" dirty="0">
                <a:solidFill>
                  <a:schemeClr val="bg1">
                    <a:alpha val="80000"/>
                  </a:schemeClr>
                </a:solidFill>
              </a:rPr>
              <a:t>2. To protect a SOHO wireless network with a small number of devices, which address management method provides more control, configuring the device IP addresses manually (static IP) or using a DHCP server (dynamic IP)? Why?</a:t>
            </a:r>
            <a:endParaRPr lang="en-US" sz="1400" dirty="0">
              <a:solidFill>
                <a:schemeClr val="bg1">
                  <a:alpha val="80000"/>
                </a:schemeClr>
              </a:solidFill>
              <a:cs typeface="Calibri" panose="020F0502020204030204"/>
            </a:endParaRPr>
          </a:p>
          <a:p>
            <a:pPr marL="0" indent="-228600">
              <a:lnSpc>
                <a:spcPct val="90000"/>
              </a:lnSpc>
              <a:spcAft>
                <a:spcPts val="600"/>
              </a:spcAft>
              <a:buFont typeface="Arial" panose="020B0604020202020204" pitchFamily="34" charset="0"/>
              <a:buChar char="•"/>
            </a:pPr>
            <a:r>
              <a:rPr lang="en-US" sz="1400" dirty="0">
                <a:solidFill>
                  <a:schemeClr val="bg1">
                    <a:alpha val="80000"/>
                  </a:schemeClr>
                </a:solidFill>
              </a:rPr>
              <a:t>Answer: The Static IP address option would provide more control over address management. This is because the user would need to know their IP address to access your network, and you would need to provide permission for the IP address to access the network. DHCP would allow any user to connect with the username and password.</a:t>
            </a:r>
            <a:endParaRPr lang="en-US" sz="1400" dirty="0">
              <a:solidFill>
                <a:schemeClr val="bg1">
                  <a:alpha val="80000"/>
                </a:schemeClr>
              </a:solidFill>
              <a:cs typeface="Calibri"/>
            </a:endParaRPr>
          </a:p>
          <a:p>
            <a:pPr marL="0" indent="-228600">
              <a:lnSpc>
                <a:spcPct val="90000"/>
              </a:lnSpc>
              <a:spcAft>
                <a:spcPts val="600"/>
              </a:spcAft>
              <a:buFont typeface="Arial" panose="020B0604020202020204" pitchFamily="34" charset="0"/>
              <a:buChar char="•"/>
            </a:pPr>
            <a:endParaRPr lang="en-US" sz="800">
              <a:solidFill>
                <a:schemeClr val="bg1">
                  <a:alpha val="80000"/>
                </a:schemeClr>
              </a:solidFill>
            </a:endParaRPr>
          </a:p>
        </p:txBody>
      </p:sp>
    </p:spTree>
    <p:extLst>
      <p:ext uri="{BB962C8B-B14F-4D97-AF65-F5344CB8AC3E}">
        <p14:creationId xmlns:p14="http://schemas.microsoft.com/office/powerpoint/2010/main" val="554890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A7C4DD-348D-C99C-AD0D-F3B67E8E3DEF}"/>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30304CE-27A7-6120-AF10-D712862491A9}"/>
              </a:ext>
            </a:extLst>
          </p:cNvPr>
          <p:cNvSpPr txBox="1">
            <a:spLocks/>
          </p:cNvSpPr>
          <p:nvPr/>
        </p:nvSpPr>
        <p:spPr>
          <a:xfrm>
            <a:off x="6296025" y="111402"/>
            <a:ext cx="4391024" cy="1323439"/>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3400">
                <a:solidFill>
                  <a:schemeClr val="bg1"/>
                </a:solidFill>
                <a:latin typeface="+mj-lt"/>
                <a:ea typeface="+mj-ea"/>
                <a:cs typeface="+mj-cs"/>
              </a:rPr>
              <a:t>SOHO Wireless Network Security 2 of 3</a:t>
            </a:r>
          </a:p>
        </p:txBody>
      </p:sp>
      <p:pic>
        <p:nvPicPr>
          <p:cNvPr id="16" name="Picture 15" descr="Illuminated server room panel">
            <a:extLst>
              <a:ext uri="{FF2B5EF4-FFF2-40B4-BE49-F238E27FC236}">
                <a16:creationId xmlns:a16="http://schemas.microsoft.com/office/drawing/2014/main" id="{BDBA162F-DF62-6A3F-B909-76AABBD2DB65}"/>
              </a:ext>
            </a:extLst>
          </p:cNvPr>
          <p:cNvPicPr>
            <a:picLocks noChangeAspect="1"/>
          </p:cNvPicPr>
          <p:nvPr/>
        </p:nvPicPr>
        <p:blipFill rotWithShape="1">
          <a:blip r:embed="rId2"/>
          <a:srcRect l="13040" r="26740" b="-2"/>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33" name="Group 32">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34" name="Freeform: Shape 33">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 Placeholder 6">
            <a:extLst>
              <a:ext uri="{FF2B5EF4-FFF2-40B4-BE49-F238E27FC236}">
                <a16:creationId xmlns:a16="http://schemas.microsoft.com/office/drawing/2014/main" id="{64F830C3-41B6-9E54-03C6-F0CC45BBE41B}"/>
              </a:ext>
            </a:extLst>
          </p:cNvPr>
          <p:cNvSpPr txBox="1">
            <a:spLocks/>
          </p:cNvSpPr>
          <p:nvPr/>
        </p:nvSpPr>
        <p:spPr>
          <a:xfrm>
            <a:off x="6296026" y="1285850"/>
            <a:ext cx="5705474" cy="5088650"/>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90000"/>
              </a:lnSpc>
              <a:spcAft>
                <a:spcPts val="600"/>
              </a:spcAft>
            </a:pPr>
            <a:r>
              <a:rPr lang="en-US" sz="1200" dirty="0">
                <a:solidFill>
                  <a:schemeClr val="bg1">
                    <a:alpha val="80000"/>
                  </a:schemeClr>
                </a:solidFill>
              </a:rPr>
              <a:t>3.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endParaRPr lang="en-US" sz="1200" dirty="0">
              <a:solidFill>
                <a:srgbClr val="FFFFFF">
                  <a:alpha val="80000"/>
                </a:srgbClr>
              </a:solidFill>
              <a:cs typeface="Calibri"/>
            </a:endParaRPr>
          </a:p>
          <a:p>
            <a:pPr marL="0" indent="-228600">
              <a:lnSpc>
                <a:spcPct val="90000"/>
              </a:lnSpc>
              <a:spcAft>
                <a:spcPts val="600"/>
              </a:spcAft>
              <a:buFont typeface="Arial" panose="020B0604020202020204" pitchFamily="34" charset="0"/>
              <a:buChar char="•"/>
            </a:pPr>
            <a:r>
              <a:rPr lang="en-US" sz="1200" dirty="0">
                <a:solidFill>
                  <a:schemeClr val="bg1">
                    <a:alpha val="80000"/>
                  </a:schemeClr>
                </a:solidFill>
              </a:rPr>
              <a:t>Answer: Mac filtering is a way to limit network access to only users who have had their Mac address added in the router settings. You would use 'deny filtering' when wanting to allow devices to connect to the network by default. All other devices are denied access. You would use the 'allow filtering' when you want to allow access to the users listed in the filter to connect to the network. All other devices will automatically be denied. If the “Allow the stations specified by any enabled entries in the list to access” is selected and there are no entries in the list, then no devices will be allowed access to the network.</a:t>
            </a:r>
            <a:endParaRPr lang="en-US" sz="1200" dirty="0">
              <a:solidFill>
                <a:schemeClr val="bg1">
                  <a:alpha val="80000"/>
                </a:schemeClr>
              </a:solidFill>
              <a:cs typeface="Calibri"/>
            </a:endParaRPr>
          </a:p>
          <a:p>
            <a:pPr>
              <a:lnSpc>
                <a:spcPct val="90000"/>
              </a:lnSpc>
              <a:spcAft>
                <a:spcPts val="600"/>
              </a:spcAft>
            </a:pPr>
            <a:endParaRPr lang="en-US" sz="1200" dirty="0">
              <a:solidFill>
                <a:schemeClr val="bg1">
                  <a:alpha val="80000"/>
                </a:schemeClr>
              </a:solidFill>
              <a:cs typeface="Calibri"/>
            </a:endParaRPr>
          </a:p>
          <a:p>
            <a:pPr>
              <a:lnSpc>
                <a:spcPct val="90000"/>
              </a:lnSpc>
              <a:spcAft>
                <a:spcPts val="600"/>
              </a:spcAft>
            </a:pPr>
            <a:r>
              <a:rPr lang="en-US" sz="1200" dirty="0">
                <a:solidFill>
                  <a:schemeClr val="bg1">
                    <a:alpha val="80000"/>
                  </a:schemeClr>
                </a:solidFill>
              </a:rPr>
              <a:t>4. What wireless security settings are displayed on the Wireless Security page? Which one is recommended by the vendor? Why? </a:t>
            </a:r>
            <a:endParaRPr lang="en-US" sz="1200" dirty="0">
              <a:solidFill>
                <a:srgbClr val="FFFFFF">
                  <a:alpha val="80000"/>
                </a:srgbClr>
              </a:solidFill>
              <a:cs typeface="Calibri"/>
            </a:endParaRPr>
          </a:p>
          <a:p>
            <a:pPr marL="0" indent="-228600">
              <a:lnSpc>
                <a:spcPct val="90000"/>
              </a:lnSpc>
              <a:spcAft>
                <a:spcPts val="600"/>
              </a:spcAft>
              <a:buFont typeface="Arial" panose="020B0604020202020204" pitchFamily="34" charset="0"/>
              <a:buChar char="•"/>
            </a:pPr>
            <a:r>
              <a:rPr lang="en-US" sz="1200" dirty="0">
                <a:solidFill>
                  <a:schemeClr val="bg1">
                    <a:alpha val="80000"/>
                  </a:schemeClr>
                </a:solidFill>
              </a:rPr>
              <a:t>Answer: The options for security listed are as follows:</a:t>
            </a:r>
            <a:endParaRPr lang="en-US" sz="1200" dirty="0">
              <a:solidFill>
                <a:schemeClr val="bg1">
                  <a:alpha val="80000"/>
                </a:schemeClr>
              </a:solidFill>
              <a:cs typeface="Calibri"/>
            </a:endParaRPr>
          </a:p>
          <a:p>
            <a:pPr indent="-228600">
              <a:lnSpc>
                <a:spcPct val="90000"/>
              </a:lnSpc>
              <a:spcAft>
                <a:spcPts val="600"/>
              </a:spcAft>
              <a:buFont typeface="Arial" panose="020B0604020202020204" pitchFamily="34" charset="0"/>
              <a:buChar char="•"/>
            </a:pPr>
            <a:r>
              <a:rPr lang="en-US" sz="1200" b="1" dirty="0">
                <a:solidFill>
                  <a:schemeClr val="bg1">
                    <a:alpha val="80000"/>
                  </a:schemeClr>
                </a:solidFill>
              </a:rPr>
              <a:t>Disable Wireless Security</a:t>
            </a:r>
            <a:r>
              <a:rPr lang="en-US" sz="1200" dirty="0">
                <a:solidFill>
                  <a:schemeClr val="bg1">
                    <a:alpha val="80000"/>
                  </a:schemeClr>
                </a:solidFill>
              </a:rPr>
              <a:t> - The wireless security function can be enabled or disabled. If disabled, the wireless stations will be able to connect the device without encryption. It is recommended strongly that you choose one of following options to enable security.</a:t>
            </a:r>
            <a:endParaRPr lang="en-US" sz="1200" dirty="0">
              <a:solidFill>
                <a:schemeClr val="bg1">
                  <a:alpha val="80000"/>
                </a:schemeClr>
              </a:solidFill>
              <a:cs typeface="Calibri"/>
            </a:endParaRPr>
          </a:p>
          <a:p>
            <a:pPr indent="-228600">
              <a:lnSpc>
                <a:spcPct val="90000"/>
              </a:lnSpc>
              <a:spcAft>
                <a:spcPts val="600"/>
              </a:spcAft>
              <a:buFont typeface="Arial" panose="020B0604020202020204" pitchFamily="34" charset="0"/>
              <a:buChar char="•"/>
            </a:pPr>
            <a:r>
              <a:rPr lang="en-US" sz="1200" b="1" dirty="0">
                <a:solidFill>
                  <a:schemeClr val="bg1">
                    <a:alpha val="80000"/>
                  </a:schemeClr>
                </a:solidFill>
              </a:rPr>
              <a:t>WPA/WPA2 - Personal</a:t>
            </a:r>
            <a:r>
              <a:rPr lang="en-US" sz="1200" dirty="0">
                <a:solidFill>
                  <a:schemeClr val="bg1">
                    <a:alpha val="80000"/>
                  </a:schemeClr>
                </a:solidFill>
              </a:rPr>
              <a:t> - Select WPA based on pre-shared passphrase.</a:t>
            </a:r>
            <a:endParaRPr lang="en-US" sz="1200" dirty="0">
              <a:solidFill>
                <a:schemeClr val="bg1">
                  <a:alpha val="80000"/>
                </a:schemeClr>
              </a:solidFill>
              <a:cs typeface="Calibri"/>
            </a:endParaRPr>
          </a:p>
          <a:p>
            <a:pPr indent="-228600">
              <a:lnSpc>
                <a:spcPct val="90000"/>
              </a:lnSpc>
              <a:spcAft>
                <a:spcPts val="600"/>
              </a:spcAft>
              <a:buFont typeface="Arial" panose="020B0604020202020204" pitchFamily="34" charset="0"/>
              <a:buChar char="•"/>
            </a:pPr>
            <a:r>
              <a:rPr lang="en-US" sz="1200" b="1" dirty="0">
                <a:solidFill>
                  <a:schemeClr val="bg1">
                    <a:alpha val="80000"/>
                  </a:schemeClr>
                </a:solidFill>
              </a:rPr>
              <a:t>WPA/WPA2 - Enterprise</a:t>
            </a:r>
            <a:r>
              <a:rPr lang="en-US" sz="1200" dirty="0">
                <a:solidFill>
                  <a:schemeClr val="bg1">
                    <a:alpha val="80000"/>
                  </a:schemeClr>
                </a:solidFill>
              </a:rPr>
              <a:t> - Select WPA based on Radius Server.</a:t>
            </a:r>
            <a:endParaRPr lang="en-US" sz="1200" dirty="0">
              <a:solidFill>
                <a:schemeClr val="bg1">
                  <a:alpha val="80000"/>
                </a:schemeClr>
              </a:solidFill>
              <a:cs typeface="Calibri"/>
            </a:endParaRPr>
          </a:p>
          <a:p>
            <a:pPr indent="-228600">
              <a:lnSpc>
                <a:spcPct val="90000"/>
              </a:lnSpc>
              <a:spcAft>
                <a:spcPts val="600"/>
              </a:spcAft>
              <a:buFont typeface="Arial" panose="020B0604020202020204" pitchFamily="34" charset="0"/>
              <a:buChar char="•"/>
            </a:pPr>
            <a:r>
              <a:rPr lang="en-US" sz="1200" b="1" dirty="0">
                <a:solidFill>
                  <a:schemeClr val="bg1">
                    <a:alpha val="80000"/>
                  </a:schemeClr>
                </a:solidFill>
              </a:rPr>
              <a:t>WEP</a:t>
            </a:r>
            <a:r>
              <a:rPr lang="en-US" sz="1200" dirty="0">
                <a:solidFill>
                  <a:schemeClr val="bg1">
                    <a:alpha val="80000"/>
                  </a:schemeClr>
                </a:solidFill>
              </a:rPr>
              <a:t> - Select 802.11 WEP security.</a:t>
            </a:r>
            <a:endParaRPr lang="en-US" sz="1200" dirty="0">
              <a:solidFill>
                <a:schemeClr val="bg1">
                  <a:alpha val="80000"/>
                </a:schemeClr>
              </a:solidFill>
              <a:cs typeface="Calibri"/>
            </a:endParaRPr>
          </a:p>
          <a:p>
            <a:pPr indent="-228600">
              <a:lnSpc>
                <a:spcPct val="90000"/>
              </a:lnSpc>
              <a:spcAft>
                <a:spcPts val="600"/>
              </a:spcAft>
              <a:buFont typeface="Arial" panose="020B0604020202020204" pitchFamily="34" charset="0"/>
              <a:buChar char="•"/>
            </a:pPr>
            <a:endParaRPr lang="en-US" sz="1000" dirty="0">
              <a:solidFill>
                <a:schemeClr val="bg1">
                  <a:alpha val="80000"/>
                </a:schemeClr>
              </a:solidFill>
              <a:cs typeface="Calibri"/>
            </a:endParaRPr>
          </a:p>
          <a:p>
            <a:pPr marL="0">
              <a:lnSpc>
                <a:spcPct val="90000"/>
              </a:lnSpc>
              <a:spcAft>
                <a:spcPts val="600"/>
              </a:spcAft>
            </a:pPr>
            <a:r>
              <a:rPr lang="en-US" sz="1000" dirty="0">
                <a:solidFill>
                  <a:schemeClr val="bg1">
                    <a:alpha val="80000"/>
                  </a:schemeClr>
                </a:solidFill>
              </a:rPr>
              <a:t>The notice for the vendor is - "it is strongly recommended to enable wireless security and select WPA2-PSK AES encryption". Because this is the strongest form of encryption that can be enabled on your router.</a:t>
            </a:r>
            <a:endParaRPr lang="en-US" sz="1000" dirty="0">
              <a:solidFill>
                <a:srgbClr val="FFFFFF">
                  <a:alpha val="80000"/>
                </a:srgbClr>
              </a:solidFill>
              <a:cs typeface="Calibri"/>
            </a:endParaRPr>
          </a:p>
          <a:p>
            <a:pPr marL="0" indent="-228600">
              <a:lnSpc>
                <a:spcPct val="90000"/>
              </a:lnSpc>
              <a:spcAft>
                <a:spcPts val="600"/>
              </a:spcAft>
              <a:buFont typeface="Arial" panose="020B0604020202020204" pitchFamily="34" charset="0"/>
              <a:buChar char="•"/>
            </a:pPr>
            <a:endParaRPr lang="en-US" sz="1200" dirty="0">
              <a:solidFill>
                <a:schemeClr val="bg1">
                  <a:alpha val="80000"/>
                </a:schemeClr>
              </a:solidFill>
              <a:cs typeface="Calibri"/>
            </a:endParaRPr>
          </a:p>
          <a:p>
            <a:pPr marL="0" indent="-228600">
              <a:lnSpc>
                <a:spcPct val="90000"/>
              </a:lnSpc>
              <a:spcAft>
                <a:spcPts val="600"/>
              </a:spcAft>
              <a:buFont typeface="Arial" panose="020B0604020202020204" pitchFamily="34" charset="0"/>
              <a:buChar char="•"/>
            </a:pPr>
            <a:endParaRPr lang="en-US" sz="1200" dirty="0">
              <a:solidFill>
                <a:schemeClr val="bg1">
                  <a:alpha val="80000"/>
                </a:schemeClr>
              </a:solidFill>
              <a:cs typeface="Calibri"/>
            </a:endParaRPr>
          </a:p>
          <a:p>
            <a:pPr marL="0" indent="-228600">
              <a:lnSpc>
                <a:spcPct val="90000"/>
              </a:lnSpc>
              <a:spcAft>
                <a:spcPts val="600"/>
              </a:spcAft>
              <a:buFont typeface="Arial" panose="020B0604020202020204" pitchFamily="34" charset="0"/>
              <a:buChar char="•"/>
            </a:pPr>
            <a:endParaRPr lang="en-US" sz="1200" dirty="0">
              <a:solidFill>
                <a:schemeClr val="bg1">
                  <a:alpha val="80000"/>
                </a:schemeClr>
              </a:solidFill>
              <a:cs typeface="Calibri"/>
            </a:endParaRPr>
          </a:p>
        </p:txBody>
      </p:sp>
    </p:spTree>
    <p:extLst>
      <p:ext uri="{BB962C8B-B14F-4D97-AF65-F5344CB8AC3E}">
        <p14:creationId xmlns:p14="http://schemas.microsoft.com/office/powerpoint/2010/main" val="345540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hand holding a phone with icons above it&#10;&#10;Description automatically generated">
            <a:extLst>
              <a:ext uri="{FF2B5EF4-FFF2-40B4-BE49-F238E27FC236}">
                <a16:creationId xmlns:a16="http://schemas.microsoft.com/office/drawing/2014/main" id="{2BB803B0-07A0-996D-6FEA-40FD089802FE}"/>
              </a:ext>
            </a:extLst>
          </p:cNvPr>
          <p:cNvPicPr>
            <a:picLocks noChangeAspect="1"/>
          </p:cNvPicPr>
          <p:nvPr/>
        </p:nvPicPr>
        <p:blipFill rotWithShape="1">
          <a:blip r:embed="rId2"/>
          <a:srcRect t="9091" r="23289"/>
          <a:stretch/>
        </p:blipFill>
        <p:spPr>
          <a:xfrm>
            <a:off x="3523488" y="10"/>
            <a:ext cx="8668512" cy="6857990"/>
          </a:xfrm>
          <a:prstGeom prst="rect">
            <a:avLst/>
          </a:prstGeom>
        </p:spPr>
      </p:pic>
      <p:sp>
        <p:nvSpPr>
          <p:cNvPr id="24" name="Rectangle 2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4B5B04-8F19-E4A6-C02B-B7FD04CF7F20}"/>
              </a:ext>
            </a:extLst>
          </p:cNvPr>
          <p:cNvSpPr>
            <a:spLocks noGrp="1"/>
          </p:cNvSpPr>
          <p:nvPr>
            <p:ph type="title"/>
          </p:nvPr>
        </p:nvSpPr>
        <p:spPr>
          <a:xfrm>
            <a:off x="371094" y="1161288"/>
            <a:ext cx="3438144" cy="1124712"/>
          </a:xfrm>
        </p:spPr>
        <p:txBody>
          <a:bodyPr anchor="b">
            <a:normAutofit/>
          </a:bodyPr>
          <a:lstStyle/>
          <a:p>
            <a:r>
              <a:rPr lang="en-US" sz="2800">
                <a:solidFill>
                  <a:schemeClr val="bg1"/>
                </a:solidFill>
                <a:ea typeface="Calibri Light"/>
                <a:cs typeface="Calibri Light"/>
              </a:rPr>
              <a:t>Introduction</a:t>
            </a:r>
            <a:endParaRPr lang="en-US" sz="2800">
              <a:solidFill>
                <a:schemeClr val="bg1"/>
              </a:solidFill>
            </a:endParaRPr>
          </a:p>
        </p:txBody>
      </p:sp>
      <p:sp>
        <p:nvSpPr>
          <p:cNvPr id="26" name="Rectangle 2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984286A2-39AF-FB31-97C7-A7BAA568AAEA}"/>
              </a:ext>
            </a:extLst>
          </p:cNvPr>
          <p:cNvSpPr>
            <a:spLocks noGrp="1"/>
          </p:cNvSpPr>
          <p:nvPr>
            <p:ph idx="1"/>
          </p:nvPr>
        </p:nvSpPr>
        <p:spPr>
          <a:xfrm>
            <a:off x="371094" y="2718054"/>
            <a:ext cx="3438906" cy="3207258"/>
          </a:xfrm>
        </p:spPr>
        <p:txBody>
          <a:bodyPr anchor="t">
            <a:normAutofit/>
          </a:bodyPr>
          <a:lstStyle/>
          <a:p>
            <a:r>
              <a:rPr lang="en-US" sz="1700" dirty="0">
                <a:solidFill>
                  <a:schemeClr val="bg1"/>
                </a:solidFill>
                <a:cs typeface="Calibri"/>
              </a:rPr>
              <a:t>The purpose of this project was to use a virtual machine environment to create the connection between hosts and servers. Where we would use LINUX terminals to ping and establish the connection between the SOHO Router, create loopback interfaces and learn about securing a network.</a:t>
            </a:r>
          </a:p>
        </p:txBody>
      </p:sp>
    </p:spTree>
    <p:extLst>
      <p:ext uri="{BB962C8B-B14F-4D97-AF65-F5344CB8AC3E}">
        <p14:creationId xmlns:p14="http://schemas.microsoft.com/office/powerpoint/2010/main" val="1124377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EEC6C0-5C08-0C77-5FB0-7BA09427EEEE}"/>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0908DD6-2840-AE00-1CB7-290FBBA36909}"/>
              </a:ext>
            </a:extLst>
          </p:cNvPr>
          <p:cNvSpPr txBox="1">
            <a:spLocks/>
          </p:cNvSpPr>
          <p:nvPr/>
        </p:nvSpPr>
        <p:spPr>
          <a:xfrm>
            <a:off x="6588125" y="651152"/>
            <a:ext cx="4391024" cy="1323439"/>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3400">
                <a:solidFill>
                  <a:schemeClr val="bg1"/>
                </a:solidFill>
                <a:latin typeface="+mj-lt"/>
                <a:ea typeface="+mj-ea"/>
                <a:cs typeface="+mj-cs"/>
              </a:rPr>
              <a:t>SOHO Wireless Network Security 3 of 3</a:t>
            </a:r>
          </a:p>
        </p:txBody>
      </p:sp>
      <p:pic>
        <p:nvPicPr>
          <p:cNvPr id="16" name="Picture 15" descr="Illuminated server room panel">
            <a:extLst>
              <a:ext uri="{FF2B5EF4-FFF2-40B4-BE49-F238E27FC236}">
                <a16:creationId xmlns:a16="http://schemas.microsoft.com/office/drawing/2014/main" id="{EE3F34EE-AA66-EE2F-9C83-E93205501804}"/>
              </a:ext>
            </a:extLst>
          </p:cNvPr>
          <p:cNvPicPr>
            <a:picLocks noChangeAspect="1"/>
          </p:cNvPicPr>
          <p:nvPr/>
        </p:nvPicPr>
        <p:blipFill rotWithShape="1">
          <a:blip r:embed="rId2"/>
          <a:srcRect l="13041" r="26739" b="-2"/>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42" name="Group 41">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43" name="Freeform: Shape 42">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ext Placeholder 6">
            <a:extLst>
              <a:ext uri="{FF2B5EF4-FFF2-40B4-BE49-F238E27FC236}">
                <a16:creationId xmlns:a16="http://schemas.microsoft.com/office/drawing/2014/main" id="{9FF259CD-A37E-5F2B-FE8B-5A70B18F1BA6}"/>
              </a:ext>
            </a:extLst>
          </p:cNvPr>
          <p:cNvSpPr txBox="1">
            <a:spLocks/>
          </p:cNvSpPr>
          <p:nvPr/>
        </p:nvSpPr>
        <p:spPr>
          <a:xfrm>
            <a:off x="6588126" y="2060550"/>
            <a:ext cx="5337174" cy="4345700"/>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90000"/>
              </a:lnSpc>
              <a:spcAft>
                <a:spcPts val="600"/>
              </a:spcAft>
            </a:pPr>
            <a:r>
              <a:rPr lang="en-US" sz="1400" dirty="0">
                <a:solidFill>
                  <a:schemeClr val="bg1">
                    <a:alpha val="80000"/>
                  </a:schemeClr>
                </a:solidFill>
              </a:rPr>
              <a:t>5. Among the configurations you explored in this module, which one is a true security function? Why?</a:t>
            </a:r>
            <a:endParaRPr lang="en-US" sz="1400" dirty="0">
              <a:solidFill>
                <a:srgbClr val="FFFFFF">
                  <a:alpha val="80000"/>
                </a:srgbClr>
              </a:solidFill>
              <a:cs typeface="Calibri"/>
            </a:endParaRPr>
          </a:p>
          <a:p>
            <a:pPr marL="0" indent="-228600">
              <a:lnSpc>
                <a:spcPct val="90000"/>
              </a:lnSpc>
              <a:spcAft>
                <a:spcPts val="600"/>
              </a:spcAft>
              <a:buFont typeface="Arial" panose="020B0604020202020204" pitchFamily="34" charset="0"/>
              <a:buChar char="•"/>
            </a:pPr>
            <a:r>
              <a:rPr lang="en-US" sz="1400" dirty="0">
                <a:solidFill>
                  <a:schemeClr val="bg1">
                    <a:alpha val="80000"/>
                  </a:schemeClr>
                </a:solidFill>
              </a:rPr>
              <a:t>Answer: Among the options discussed in this module, I believe WPA2-PSK AES Encryption is the truest form of security. WPA2-PSK AES is currently believed to be the strongest method of security. There are multiple levels with this encryption WPA2 PSK and AES. WPA2 (Wireless Protected Access 2), provides strong encryption over the network, while PSK (pre-shared key), is a password used to login. AES (Advanced Encryption Standard), which is widely used for securing sensitive data. Having all 3 options, allows for a stronger level of security.</a:t>
            </a:r>
            <a:endParaRPr lang="en-US" sz="1400" dirty="0">
              <a:solidFill>
                <a:schemeClr val="bg1">
                  <a:alpha val="80000"/>
                </a:schemeClr>
              </a:solidFill>
              <a:cs typeface="Calibri"/>
            </a:endParaRPr>
          </a:p>
          <a:p>
            <a:pPr marL="0" indent="-228600">
              <a:lnSpc>
                <a:spcPct val="90000"/>
              </a:lnSpc>
              <a:spcAft>
                <a:spcPts val="600"/>
              </a:spcAft>
              <a:buFont typeface="Arial" panose="020B0604020202020204" pitchFamily="34" charset="0"/>
              <a:buChar char="•"/>
            </a:pPr>
            <a:endParaRPr lang="en-US" sz="1400" dirty="0">
              <a:solidFill>
                <a:schemeClr val="bg1">
                  <a:alpha val="80000"/>
                </a:schemeClr>
              </a:solidFill>
              <a:cs typeface="Calibri"/>
            </a:endParaRPr>
          </a:p>
          <a:p>
            <a:pPr marL="0">
              <a:lnSpc>
                <a:spcPct val="90000"/>
              </a:lnSpc>
              <a:spcAft>
                <a:spcPts val="600"/>
              </a:spcAft>
            </a:pPr>
            <a:r>
              <a:rPr lang="en-US" sz="1400" dirty="0">
                <a:solidFill>
                  <a:schemeClr val="bg1">
                    <a:alpha val="80000"/>
                  </a:schemeClr>
                </a:solidFill>
              </a:rPr>
              <a:t>6. What would you do to protect your wireless network at home? Why?</a:t>
            </a:r>
            <a:endParaRPr lang="en-US" sz="1400" dirty="0">
              <a:solidFill>
                <a:srgbClr val="FFFFFF">
                  <a:alpha val="80000"/>
                </a:srgbClr>
              </a:solidFill>
              <a:cs typeface="Calibri"/>
            </a:endParaRPr>
          </a:p>
          <a:p>
            <a:pPr marL="0" indent="-228600">
              <a:lnSpc>
                <a:spcPct val="90000"/>
              </a:lnSpc>
              <a:spcAft>
                <a:spcPts val="600"/>
              </a:spcAft>
              <a:buFont typeface="Arial" panose="020B0604020202020204" pitchFamily="34" charset="0"/>
              <a:buChar char="•"/>
            </a:pPr>
            <a:r>
              <a:rPr lang="en-US" sz="1400" dirty="0">
                <a:solidFill>
                  <a:schemeClr val="bg1">
                    <a:alpha val="80000"/>
                  </a:schemeClr>
                </a:solidFill>
              </a:rPr>
              <a:t>Answer: If I were protecting my home network, I would use the mentioned above WPA2-PSK AES. At the very least I would use WPA2-PSK. Again, this is listed as the most secure option, so it would be the best option. However, just using WPA2-PSK still provides a multilayer option. If I wanted to add more layers of security, I would add Mac Address Filtering on top of WPA2-PSK.</a:t>
            </a:r>
            <a:endParaRPr lang="en-US" sz="1400" dirty="0">
              <a:solidFill>
                <a:schemeClr val="bg1">
                  <a:alpha val="80000"/>
                </a:schemeClr>
              </a:solidFill>
              <a:cs typeface="Calibri"/>
            </a:endParaRPr>
          </a:p>
        </p:txBody>
      </p:sp>
    </p:spTree>
    <p:extLst>
      <p:ext uri="{BB962C8B-B14F-4D97-AF65-F5344CB8AC3E}">
        <p14:creationId xmlns:p14="http://schemas.microsoft.com/office/powerpoint/2010/main" val="3108766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A164ED-8263-6DAD-17B8-EE87DC68B29C}"/>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hand holding a phone with icons above it&#10;&#10;Description automatically generated">
            <a:extLst>
              <a:ext uri="{FF2B5EF4-FFF2-40B4-BE49-F238E27FC236}">
                <a16:creationId xmlns:a16="http://schemas.microsoft.com/office/drawing/2014/main" id="{257B0C52-A5FD-D623-BCCC-BF300E61DD05}"/>
              </a:ext>
            </a:extLst>
          </p:cNvPr>
          <p:cNvPicPr>
            <a:picLocks noChangeAspect="1"/>
          </p:cNvPicPr>
          <p:nvPr/>
        </p:nvPicPr>
        <p:blipFill rotWithShape="1">
          <a:blip r:embed="rId2"/>
          <a:srcRect t="9091" r="23289"/>
          <a:stretch/>
        </p:blipFill>
        <p:spPr>
          <a:xfrm>
            <a:off x="3523488" y="10"/>
            <a:ext cx="8668512" cy="6857990"/>
          </a:xfrm>
          <a:prstGeom prst="rect">
            <a:avLst/>
          </a:prstGeom>
        </p:spPr>
      </p:pic>
      <p:sp>
        <p:nvSpPr>
          <p:cNvPr id="24" name="Rectangle 2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07DE96-A403-2FD1-C50A-CDD6CA2DCCCA}"/>
              </a:ext>
            </a:extLst>
          </p:cNvPr>
          <p:cNvSpPr>
            <a:spLocks noGrp="1"/>
          </p:cNvSpPr>
          <p:nvPr>
            <p:ph type="title"/>
          </p:nvPr>
        </p:nvSpPr>
        <p:spPr>
          <a:xfrm>
            <a:off x="371094" y="1161288"/>
            <a:ext cx="3438144" cy="1124712"/>
          </a:xfrm>
        </p:spPr>
        <p:txBody>
          <a:bodyPr anchor="b">
            <a:normAutofit/>
          </a:bodyPr>
          <a:lstStyle/>
          <a:p>
            <a:r>
              <a:rPr lang="en-US" sz="2800">
                <a:solidFill>
                  <a:schemeClr val="bg1"/>
                </a:solidFill>
                <a:ea typeface="Calibri Light"/>
                <a:cs typeface="Calibri Light"/>
              </a:rPr>
              <a:t>Challenges</a:t>
            </a:r>
            <a:endParaRPr lang="en-US" sz="2800">
              <a:solidFill>
                <a:schemeClr val="bg1"/>
              </a:solidFill>
            </a:endParaRPr>
          </a:p>
        </p:txBody>
      </p:sp>
      <p:sp>
        <p:nvSpPr>
          <p:cNvPr id="26" name="Rectangle 2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81E8FF63-E7C4-42DF-3547-B96527A381C4}"/>
              </a:ext>
            </a:extLst>
          </p:cNvPr>
          <p:cNvSpPr>
            <a:spLocks noGrp="1"/>
          </p:cNvSpPr>
          <p:nvPr>
            <p:ph idx="1"/>
          </p:nvPr>
        </p:nvSpPr>
        <p:spPr>
          <a:xfrm>
            <a:off x="371094" y="2718054"/>
            <a:ext cx="3438906" cy="1588008"/>
          </a:xfrm>
        </p:spPr>
        <p:txBody>
          <a:bodyPr anchor="t">
            <a:normAutofit/>
          </a:bodyPr>
          <a:lstStyle/>
          <a:p>
            <a:r>
              <a:rPr lang="en-US" sz="1700" dirty="0">
                <a:solidFill>
                  <a:schemeClr val="bg1"/>
                </a:solidFill>
                <a:cs typeface="Calibri"/>
              </a:rPr>
              <a:t>The only challenge I really faced with this project was the Visio Network Diagram. I switched the loopback interfaces and didn't label the IP addresses correctly at first.</a:t>
            </a:r>
          </a:p>
        </p:txBody>
      </p:sp>
    </p:spTree>
    <p:extLst>
      <p:ext uri="{BB962C8B-B14F-4D97-AF65-F5344CB8AC3E}">
        <p14:creationId xmlns:p14="http://schemas.microsoft.com/office/powerpoint/2010/main" val="1325665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FBFCAC-6FC1-665B-85BC-A07F806C473E}"/>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hand holding a phone with icons above it&#10;&#10;Description automatically generated">
            <a:extLst>
              <a:ext uri="{FF2B5EF4-FFF2-40B4-BE49-F238E27FC236}">
                <a16:creationId xmlns:a16="http://schemas.microsoft.com/office/drawing/2014/main" id="{21FAD52F-2086-D5FB-C120-2C7198C4213C}"/>
              </a:ext>
            </a:extLst>
          </p:cNvPr>
          <p:cNvPicPr>
            <a:picLocks noChangeAspect="1"/>
          </p:cNvPicPr>
          <p:nvPr/>
        </p:nvPicPr>
        <p:blipFill rotWithShape="1">
          <a:blip r:embed="rId2"/>
          <a:srcRect t="9091" r="23289"/>
          <a:stretch/>
        </p:blipFill>
        <p:spPr>
          <a:xfrm>
            <a:off x="3523488" y="10"/>
            <a:ext cx="8668512" cy="6857990"/>
          </a:xfrm>
          <a:prstGeom prst="rect">
            <a:avLst/>
          </a:prstGeom>
        </p:spPr>
      </p:pic>
      <p:sp>
        <p:nvSpPr>
          <p:cNvPr id="24" name="Rectangle 2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477F5F-DEA1-56F8-767B-966623252F31}"/>
              </a:ext>
            </a:extLst>
          </p:cNvPr>
          <p:cNvSpPr>
            <a:spLocks noGrp="1"/>
          </p:cNvSpPr>
          <p:nvPr>
            <p:ph type="title"/>
          </p:nvPr>
        </p:nvSpPr>
        <p:spPr>
          <a:xfrm>
            <a:off x="371094" y="1161288"/>
            <a:ext cx="3438144" cy="1124712"/>
          </a:xfrm>
        </p:spPr>
        <p:txBody>
          <a:bodyPr anchor="b">
            <a:normAutofit/>
          </a:bodyPr>
          <a:lstStyle/>
          <a:p>
            <a:r>
              <a:rPr lang="en-US" sz="2800">
                <a:solidFill>
                  <a:schemeClr val="bg1"/>
                </a:solidFill>
                <a:ea typeface="Calibri Light"/>
                <a:cs typeface="Calibri Light"/>
              </a:rPr>
              <a:t>Career Skills</a:t>
            </a:r>
            <a:endParaRPr lang="en-US" sz="2800">
              <a:solidFill>
                <a:schemeClr val="bg1"/>
              </a:solidFill>
            </a:endParaRPr>
          </a:p>
        </p:txBody>
      </p:sp>
      <p:sp>
        <p:nvSpPr>
          <p:cNvPr id="26" name="Rectangle 2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3B5D60B1-01A0-1005-3B70-123EAB6AEF48}"/>
              </a:ext>
            </a:extLst>
          </p:cNvPr>
          <p:cNvSpPr>
            <a:spLocks noGrp="1"/>
          </p:cNvSpPr>
          <p:nvPr>
            <p:ph idx="1"/>
          </p:nvPr>
        </p:nvSpPr>
        <p:spPr>
          <a:xfrm>
            <a:off x="371094" y="2718054"/>
            <a:ext cx="4270756" cy="3207258"/>
          </a:xfrm>
        </p:spPr>
        <p:txBody>
          <a:bodyPr anchor="t">
            <a:normAutofit/>
          </a:bodyPr>
          <a:lstStyle/>
          <a:p>
            <a:r>
              <a:rPr lang="en-US" sz="1700" dirty="0">
                <a:solidFill>
                  <a:schemeClr val="bg1"/>
                </a:solidFill>
                <a:cs typeface="Calibri"/>
              </a:rPr>
              <a:t>Networking / Connectivity Knowledge</a:t>
            </a:r>
          </a:p>
          <a:p>
            <a:r>
              <a:rPr lang="en-US" sz="1700" dirty="0">
                <a:solidFill>
                  <a:schemeClr val="bg1"/>
                </a:solidFill>
                <a:cs typeface="Calibri"/>
              </a:rPr>
              <a:t>Network Diagrams</a:t>
            </a:r>
          </a:p>
          <a:p>
            <a:r>
              <a:rPr lang="en-US" sz="1700" dirty="0">
                <a:solidFill>
                  <a:schemeClr val="bg1"/>
                </a:solidFill>
                <a:cs typeface="Calibri"/>
              </a:rPr>
              <a:t>Securing Networks</a:t>
            </a:r>
          </a:p>
          <a:p>
            <a:r>
              <a:rPr lang="en-US" sz="1700" dirty="0">
                <a:solidFill>
                  <a:schemeClr val="bg1"/>
                </a:solidFill>
                <a:cs typeface="Calibri"/>
              </a:rPr>
              <a:t>Network Terminology</a:t>
            </a:r>
          </a:p>
        </p:txBody>
      </p:sp>
    </p:spTree>
    <p:extLst>
      <p:ext uri="{BB962C8B-B14F-4D97-AF65-F5344CB8AC3E}">
        <p14:creationId xmlns:p14="http://schemas.microsoft.com/office/powerpoint/2010/main" val="4189438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485523-3733-2248-0DF3-3DC2118686D9}"/>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hand holding a phone with icons above it&#10;&#10;Description automatically generated">
            <a:extLst>
              <a:ext uri="{FF2B5EF4-FFF2-40B4-BE49-F238E27FC236}">
                <a16:creationId xmlns:a16="http://schemas.microsoft.com/office/drawing/2014/main" id="{7634570A-B3BC-EA86-E43F-A9F549F685FB}"/>
              </a:ext>
            </a:extLst>
          </p:cNvPr>
          <p:cNvPicPr>
            <a:picLocks noChangeAspect="1"/>
          </p:cNvPicPr>
          <p:nvPr/>
        </p:nvPicPr>
        <p:blipFill rotWithShape="1">
          <a:blip r:embed="rId2"/>
          <a:srcRect t="9091" r="23289"/>
          <a:stretch/>
        </p:blipFill>
        <p:spPr>
          <a:xfrm>
            <a:off x="3523488" y="10"/>
            <a:ext cx="8668512" cy="6857990"/>
          </a:xfrm>
          <a:prstGeom prst="rect">
            <a:avLst/>
          </a:prstGeom>
        </p:spPr>
      </p:pic>
      <p:sp>
        <p:nvSpPr>
          <p:cNvPr id="24" name="Rectangle 2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7B91AB-9E5B-F150-4892-F5066CA1A8F9}"/>
              </a:ext>
            </a:extLst>
          </p:cNvPr>
          <p:cNvSpPr>
            <a:spLocks noGrp="1"/>
          </p:cNvSpPr>
          <p:nvPr>
            <p:ph type="title"/>
          </p:nvPr>
        </p:nvSpPr>
        <p:spPr>
          <a:xfrm>
            <a:off x="371094" y="1161288"/>
            <a:ext cx="3438144" cy="1124712"/>
          </a:xfrm>
        </p:spPr>
        <p:txBody>
          <a:bodyPr anchor="b">
            <a:normAutofit/>
          </a:bodyPr>
          <a:lstStyle/>
          <a:p>
            <a:r>
              <a:rPr lang="en-US" sz="2800">
                <a:solidFill>
                  <a:schemeClr val="bg1"/>
                </a:solidFill>
                <a:ea typeface="Calibri Light"/>
                <a:cs typeface="Calibri Light"/>
              </a:rPr>
              <a:t>Conclusion</a:t>
            </a:r>
            <a:endParaRPr lang="en-US" sz="2800">
              <a:solidFill>
                <a:schemeClr val="bg1"/>
              </a:solidFill>
            </a:endParaRPr>
          </a:p>
        </p:txBody>
      </p:sp>
      <p:sp>
        <p:nvSpPr>
          <p:cNvPr id="26" name="Rectangle 2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D70C60E5-1CCC-3F0E-B178-7461453740A0}"/>
              </a:ext>
            </a:extLst>
          </p:cNvPr>
          <p:cNvSpPr>
            <a:spLocks noGrp="1"/>
          </p:cNvSpPr>
          <p:nvPr>
            <p:ph idx="1"/>
          </p:nvPr>
        </p:nvSpPr>
        <p:spPr>
          <a:xfrm>
            <a:off x="371094" y="2718054"/>
            <a:ext cx="4207256" cy="3404108"/>
          </a:xfrm>
        </p:spPr>
        <p:txBody>
          <a:bodyPr anchor="t">
            <a:normAutofit/>
          </a:bodyPr>
          <a:lstStyle/>
          <a:p>
            <a:r>
              <a:rPr lang="en-US" sz="1700" dirty="0">
                <a:solidFill>
                  <a:schemeClr val="bg1"/>
                </a:solidFill>
                <a:cs typeface="Calibri"/>
              </a:rPr>
              <a:t>I had a very basic understanding of networking as a whole when I started this class. The NETW191 class was a great introduction to the underlying network, how to secure and diagnose issues. As well as prepare us for the CompTIA Network+ test. I also used previous knowledge of LINUX when completing some of the tasks for this project, which was helpful in gaining an understanding of what was transpiring.</a:t>
            </a:r>
          </a:p>
        </p:txBody>
      </p:sp>
    </p:spTree>
    <p:extLst>
      <p:ext uri="{BB962C8B-B14F-4D97-AF65-F5344CB8AC3E}">
        <p14:creationId xmlns:p14="http://schemas.microsoft.com/office/powerpoint/2010/main" val="3962412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47FE2F-7905-001F-C5F1-2703E3EEA23F}"/>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CB281A9A-AA7C-D659-7AD5-4B5D986F2331}"/>
              </a:ext>
            </a:extLst>
          </p:cNvPr>
          <p:cNvSpPr>
            <a:spLocks noGrp="1"/>
          </p:cNvSpPr>
          <p:nvPr>
            <p:ph type="title"/>
          </p:nvPr>
        </p:nvSpPr>
        <p:spPr>
          <a:xfrm>
            <a:off x="838200" y="365125"/>
            <a:ext cx="10515600" cy="1325563"/>
          </a:xfrm>
        </p:spPr>
        <p:txBody>
          <a:bodyPr>
            <a:normAutofit/>
          </a:bodyPr>
          <a:lstStyle/>
          <a:p>
            <a:r>
              <a:rPr lang="en-US">
                <a:solidFill>
                  <a:srgbClr val="FFFFFF"/>
                </a:solidFill>
                <a:cs typeface="Calibri Light"/>
              </a:rPr>
              <a:t>References</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61F764D0-15D6-BFFF-7934-DE56897A20D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849563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CA43AA-5B35-3FCE-BC65-A9A3ECCC74EF}"/>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256B570-8FB4-3C78-63BE-F180A27AE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hand holding a phone with icons above it&#10;&#10;Description automatically generated">
            <a:extLst>
              <a:ext uri="{FF2B5EF4-FFF2-40B4-BE49-F238E27FC236}">
                <a16:creationId xmlns:a16="http://schemas.microsoft.com/office/drawing/2014/main" id="{57D3F404-4E13-D0E5-49F0-2500DC68C830}"/>
              </a:ext>
            </a:extLst>
          </p:cNvPr>
          <p:cNvPicPr>
            <a:picLocks noChangeAspect="1"/>
          </p:cNvPicPr>
          <p:nvPr/>
        </p:nvPicPr>
        <p:blipFill rotWithShape="1">
          <a:blip r:embed="rId2"/>
          <a:srcRect t="9091" r="23289"/>
          <a:stretch/>
        </p:blipFill>
        <p:spPr>
          <a:xfrm>
            <a:off x="3523488" y="10"/>
            <a:ext cx="8668512" cy="6857990"/>
          </a:xfrm>
          <a:prstGeom prst="rect">
            <a:avLst/>
          </a:prstGeom>
        </p:spPr>
      </p:pic>
      <p:sp>
        <p:nvSpPr>
          <p:cNvPr id="24" name="Rectangle 23">
            <a:extLst>
              <a:ext uri="{FF2B5EF4-FFF2-40B4-BE49-F238E27FC236}">
                <a16:creationId xmlns:a16="http://schemas.microsoft.com/office/drawing/2014/main" id="{4DC8C3DB-3467-964E-C9C2-964B9F7E8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4324F1-32AE-2EDB-C522-AAAEA803A517}"/>
              </a:ext>
            </a:extLst>
          </p:cNvPr>
          <p:cNvSpPr>
            <a:spLocks noGrp="1"/>
          </p:cNvSpPr>
          <p:nvPr>
            <p:ph type="title"/>
          </p:nvPr>
        </p:nvSpPr>
        <p:spPr>
          <a:xfrm>
            <a:off x="371094" y="1161288"/>
            <a:ext cx="3438144" cy="1124712"/>
          </a:xfrm>
        </p:spPr>
        <p:txBody>
          <a:bodyPr anchor="b">
            <a:noAutofit/>
          </a:bodyPr>
          <a:lstStyle/>
          <a:p>
            <a:r>
              <a:rPr lang="en-US" sz="4800" dirty="0">
                <a:solidFill>
                  <a:schemeClr val="bg1"/>
                </a:solidFill>
                <a:ea typeface="Calibri Light"/>
                <a:cs typeface="Calibri Light"/>
              </a:rPr>
              <a:t>IPv4 Addressing</a:t>
            </a:r>
          </a:p>
        </p:txBody>
      </p:sp>
      <p:sp>
        <p:nvSpPr>
          <p:cNvPr id="26" name="Rectangle 25">
            <a:extLst>
              <a:ext uri="{FF2B5EF4-FFF2-40B4-BE49-F238E27FC236}">
                <a16:creationId xmlns:a16="http://schemas.microsoft.com/office/drawing/2014/main" id="{B69F86D0-4A2C-7C29-B5F7-8CF4F947D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AAC69654-D426-F557-2C81-F69625E41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5957BD6D-1824-765A-6160-681DB7C9091E}"/>
              </a:ext>
            </a:extLst>
          </p:cNvPr>
          <p:cNvSpPr>
            <a:spLocks noGrp="1"/>
          </p:cNvSpPr>
          <p:nvPr>
            <p:ph idx="1"/>
          </p:nvPr>
        </p:nvSpPr>
        <p:spPr>
          <a:xfrm>
            <a:off x="371094" y="2718054"/>
            <a:ext cx="4835906" cy="3207258"/>
          </a:xfrm>
        </p:spPr>
        <p:txBody>
          <a:bodyPr anchor="t">
            <a:normAutofit fontScale="92500" lnSpcReduction="20000"/>
          </a:bodyPr>
          <a:lstStyle/>
          <a:p>
            <a:pPr>
              <a:lnSpc>
                <a:spcPct val="100000"/>
              </a:lnSpc>
              <a:spcBef>
                <a:spcPts val="0"/>
              </a:spcBef>
            </a:pPr>
            <a:r>
              <a:rPr lang="en-US" sz="1800" dirty="0">
                <a:solidFill>
                  <a:schemeClr val="bg1"/>
                </a:solidFill>
                <a:ea typeface="Calibri"/>
                <a:cs typeface="Calibri"/>
              </a:rPr>
              <a:t>The overall purpose of this project module was to be able to access the IPv4 address, identify it and then assign a new one to the SOHO Router, then reestablish the IPv4 address. </a:t>
            </a:r>
          </a:p>
          <a:p>
            <a:pPr>
              <a:lnSpc>
                <a:spcPct val="100000"/>
              </a:lnSpc>
              <a:spcBef>
                <a:spcPts val="0"/>
              </a:spcBef>
            </a:pPr>
            <a:endParaRPr lang="en-US" sz="1800" dirty="0">
              <a:solidFill>
                <a:schemeClr val="bg1"/>
              </a:solidFill>
              <a:ea typeface="Calibri"/>
              <a:cs typeface="Calibri"/>
            </a:endParaRPr>
          </a:p>
          <a:p>
            <a:pPr>
              <a:lnSpc>
                <a:spcPct val="100000"/>
              </a:lnSpc>
              <a:spcBef>
                <a:spcPts val="0"/>
              </a:spcBef>
            </a:pPr>
            <a:r>
              <a:rPr lang="en-US" sz="1800" dirty="0">
                <a:solidFill>
                  <a:schemeClr val="bg1"/>
                </a:solidFill>
                <a:ea typeface="Calibri"/>
                <a:cs typeface="Calibri"/>
              </a:rPr>
              <a:t>The steps to complete this were the following:</a:t>
            </a:r>
          </a:p>
          <a:p>
            <a:pPr marL="285750" indent="-285750">
              <a:lnSpc>
                <a:spcPct val="100000"/>
              </a:lnSpc>
              <a:spcBef>
                <a:spcPts val="0"/>
              </a:spcBef>
              <a:buFont typeface="Calibri,Sans-Serif" panose="020B0604020202020204" pitchFamily="34" charset="0"/>
              <a:buChar char="-"/>
            </a:pPr>
            <a:r>
              <a:rPr lang="en-US" sz="1800" dirty="0">
                <a:solidFill>
                  <a:schemeClr val="bg1"/>
                </a:solidFill>
                <a:ea typeface="Calibri"/>
                <a:cs typeface="Calibri"/>
              </a:rPr>
              <a:t>Access the IP address in the command terminal on the machine</a:t>
            </a:r>
          </a:p>
          <a:p>
            <a:pPr marL="285750" indent="-285750">
              <a:lnSpc>
                <a:spcPct val="100000"/>
              </a:lnSpc>
              <a:spcBef>
                <a:spcPts val="0"/>
              </a:spcBef>
              <a:buFont typeface="Calibri,Sans-Serif" panose="020B0604020202020204" pitchFamily="34" charset="0"/>
              <a:buChar char="-"/>
            </a:pPr>
            <a:r>
              <a:rPr lang="en-US" sz="1800" dirty="0">
                <a:solidFill>
                  <a:schemeClr val="bg1"/>
                </a:solidFill>
                <a:ea typeface="Calibri"/>
                <a:cs typeface="Calibri"/>
              </a:rPr>
              <a:t>Connect to the router's interface using 192.168.1.1</a:t>
            </a:r>
          </a:p>
          <a:p>
            <a:pPr marL="285750" indent="-285750">
              <a:lnSpc>
                <a:spcPct val="100000"/>
              </a:lnSpc>
              <a:spcBef>
                <a:spcPts val="0"/>
              </a:spcBef>
              <a:buFont typeface="Calibri,Sans-Serif" panose="020B0604020202020204" pitchFamily="34" charset="0"/>
              <a:buChar char="-"/>
            </a:pPr>
            <a:r>
              <a:rPr lang="en-US" sz="1800" dirty="0">
                <a:solidFill>
                  <a:schemeClr val="bg1"/>
                </a:solidFill>
                <a:ea typeface="Calibri"/>
                <a:cs typeface="Calibri"/>
              </a:rPr>
              <a:t>Change the assigned IP address in the network interfaces option to 192.168.105.1</a:t>
            </a:r>
          </a:p>
          <a:p>
            <a:pPr marL="285750" indent="-285750">
              <a:lnSpc>
                <a:spcPct val="100000"/>
              </a:lnSpc>
              <a:spcBef>
                <a:spcPts val="0"/>
              </a:spcBef>
              <a:buFont typeface="Calibri,Sans-Serif" panose="020B0604020202020204" pitchFamily="34" charset="0"/>
              <a:buChar char="-"/>
            </a:pPr>
            <a:r>
              <a:rPr lang="en-US" sz="1800" dirty="0">
                <a:solidFill>
                  <a:schemeClr val="bg1"/>
                </a:solidFill>
                <a:ea typeface="Calibri"/>
                <a:cs typeface="Calibri"/>
              </a:rPr>
              <a:t>Relaunch Firefox with the new IP and confirm the change has been made</a:t>
            </a:r>
          </a:p>
          <a:p>
            <a:endParaRPr lang="en-US" sz="1700" dirty="0">
              <a:solidFill>
                <a:schemeClr val="bg1"/>
              </a:solidFill>
              <a:ea typeface="Calibri"/>
              <a:cs typeface="Calibri"/>
            </a:endParaRPr>
          </a:p>
        </p:txBody>
      </p:sp>
    </p:spTree>
    <p:extLst>
      <p:ext uri="{BB962C8B-B14F-4D97-AF65-F5344CB8AC3E}">
        <p14:creationId xmlns:p14="http://schemas.microsoft.com/office/powerpoint/2010/main" val="2834386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BCA5C5-27ED-7126-508C-4B468287FC82}"/>
              </a:ext>
            </a:extLst>
          </p:cNvPr>
          <p:cNvSpPr>
            <a:spLocks noGrp="1"/>
          </p:cNvSpPr>
          <p:nvPr>
            <p:ph type="dt" sz="half" idx="10"/>
          </p:nvPr>
        </p:nvSpPr>
        <p:spPr/>
        <p:txBody>
          <a:bodyPr/>
          <a:lstStyle/>
          <a:p>
            <a:fld id="{E67BA6A4-0FDF-41F3-A658-2A0B5609A1E8}" type="datetime1">
              <a:rPr lang="en-US" smtClean="0"/>
              <a:t>12/16/2023</a:t>
            </a:fld>
            <a:endParaRPr lang="en-US"/>
          </a:p>
        </p:txBody>
      </p:sp>
      <p:sp>
        <p:nvSpPr>
          <p:cNvPr id="6" name="Slide Number Placeholder 5">
            <a:extLst>
              <a:ext uri="{FF2B5EF4-FFF2-40B4-BE49-F238E27FC236}">
                <a16:creationId xmlns:a16="http://schemas.microsoft.com/office/drawing/2014/main" id="{56CE242A-2B6F-714F-9BE1-3A01D86FDCBD}"/>
              </a:ext>
            </a:extLst>
          </p:cNvPr>
          <p:cNvSpPr>
            <a:spLocks noGrp="1"/>
          </p:cNvSpPr>
          <p:nvPr>
            <p:ph type="sldNum" sz="quarter" idx="12"/>
          </p:nvPr>
        </p:nvSpPr>
        <p:spPr/>
        <p:txBody>
          <a:bodyPr/>
          <a:lstStyle/>
          <a:p>
            <a:fld id="{89447F04-5B4A-4B3A-B7B2-0498BAC8F13C}" type="slidenum">
              <a:rPr lang="en-US" dirty="0" smtClean="0"/>
              <a:pPr/>
              <a:t>4</a:t>
            </a:fld>
            <a:endParaRPr lang="en-US" dirty="0"/>
          </a:p>
        </p:txBody>
      </p:sp>
      <p:sp>
        <p:nvSpPr>
          <p:cNvPr id="10" name="Text Placeholder 6">
            <a:extLst>
              <a:ext uri="{FF2B5EF4-FFF2-40B4-BE49-F238E27FC236}">
                <a16:creationId xmlns:a16="http://schemas.microsoft.com/office/drawing/2014/main" id="{FB90198D-F301-24FE-C1DC-43C98C99DE9E}"/>
              </a:ext>
            </a:extLst>
          </p:cNvPr>
          <p:cNvSpPr txBox="1">
            <a:spLocks/>
          </p:cNvSpPr>
          <p:nvPr/>
        </p:nvSpPr>
        <p:spPr>
          <a:xfrm>
            <a:off x="609600" y="1524000"/>
            <a:ext cx="2133600" cy="3738417"/>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chemeClr val="bg1"/>
                </a:solidFill>
              </a:rPr>
              <a:t>This screenshot should include the terminal window that shows </a:t>
            </a:r>
            <a:r>
              <a:rPr lang="en-US" sz="1800" b="1" dirty="0">
                <a:solidFill>
                  <a:schemeClr val="bg1"/>
                </a:solidFill>
              </a:rPr>
              <a:t>the default gateway IP address</a:t>
            </a:r>
            <a:r>
              <a:rPr lang="en-US" sz="1800" dirty="0">
                <a:solidFill>
                  <a:schemeClr val="bg1"/>
                </a:solidFill>
              </a:rPr>
              <a:t>.</a:t>
            </a:r>
            <a:r>
              <a:rPr lang="en-US" dirty="0">
                <a:solidFill>
                  <a:schemeClr val="bg1"/>
                </a:solidFill>
              </a:rPr>
              <a:t> </a:t>
            </a:r>
            <a:endParaRPr lang="en-US" sz="1800" dirty="0">
              <a:solidFill>
                <a:schemeClr val="bg1"/>
              </a:solidFill>
              <a:ea typeface="Calibri"/>
              <a:cs typeface="Calibri"/>
            </a:endParaRPr>
          </a:p>
          <a:p>
            <a:pPr marL="0" indent="0">
              <a:buNone/>
            </a:pPr>
            <a:endParaRPr lang="en-US" sz="1800" dirty="0">
              <a:solidFill>
                <a:schemeClr val="bg1"/>
              </a:solidFill>
              <a:ea typeface="Calibri"/>
              <a:cs typeface="Calibri"/>
            </a:endParaRPr>
          </a:p>
          <a:p>
            <a:pPr marL="0" indent="0">
              <a:buNone/>
            </a:pPr>
            <a:r>
              <a:rPr lang="en-US" sz="1800" dirty="0">
                <a:solidFill>
                  <a:schemeClr val="bg1"/>
                </a:solidFill>
              </a:rPr>
              <a:t>This screenshot should also show </a:t>
            </a:r>
            <a:r>
              <a:rPr lang="en-US" sz="1800" b="1" dirty="0">
                <a:solidFill>
                  <a:schemeClr val="bg1"/>
                </a:solidFill>
              </a:rPr>
              <a:t>the date/time information </a:t>
            </a:r>
            <a:r>
              <a:rPr lang="en-US" sz="1800" dirty="0">
                <a:solidFill>
                  <a:schemeClr val="bg1"/>
                </a:solidFill>
              </a:rPr>
              <a:t>on top of the Terminal window.</a:t>
            </a:r>
            <a:endParaRPr lang="en-US" sz="1800" dirty="0">
              <a:solidFill>
                <a:schemeClr val="bg1"/>
              </a:solidFill>
              <a:ea typeface="Calibri"/>
              <a:cs typeface="Calibri"/>
            </a:endParaRPr>
          </a:p>
          <a:p>
            <a:pPr marL="0" indent="0">
              <a:buNone/>
            </a:pPr>
            <a:endParaRPr lang="en-US" sz="1800" dirty="0">
              <a:solidFill>
                <a:schemeClr val="bg1"/>
              </a:solidFill>
              <a:ea typeface="Calibri"/>
              <a:cs typeface="Calibri"/>
            </a:endParaRPr>
          </a:p>
        </p:txBody>
      </p:sp>
      <p:sp>
        <p:nvSpPr>
          <p:cNvPr id="11" name="Title 1">
            <a:extLst>
              <a:ext uri="{FF2B5EF4-FFF2-40B4-BE49-F238E27FC236}">
                <a16:creationId xmlns:a16="http://schemas.microsoft.com/office/drawing/2014/main" id="{51CE5B4F-6116-2CCB-06BD-5549D5C42019}"/>
              </a:ext>
            </a:extLst>
          </p:cNvPr>
          <p:cNvSpPr txBox="1">
            <a:spLocks/>
          </p:cNvSpPr>
          <p:nvPr/>
        </p:nvSpPr>
        <p:spPr>
          <a:xfrm>
            <a:off x="609600" y="762001"/>
            <a:ext cx="2133600" cy="68118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bg1"/>
                </a:solidFill>
              </a:rPr>
              <a:t>Preparation</a:t>
            </a:r>
            <a:endParaRPr lang="en-US" sz="3200" dirty="0">
              <a:solidFill>
                <a:schemeClr val="bg1"/>
              </a:solidFill>
              <a:ea typeface="Calibri"/>
              <a:cs typeface="Calibri"/>
            </a:endParaRPr>
          </a:p>
        </p:txBody>
      </p:sp>
      <p:pic>
        <p:nvPicPr>
          <p:cNvPr id="12" name="Picture 11" descr="A screen shot of a computer&#10;&#10;Description automatically generated">
            <a:extLst>
              <a:ext uri="{FF2B5EF4-FFF2-40B4-BE49-F238E27FC236}">
                <a16:creationId xmlns:a16="http://schemas.microsoft.com/office/drawing/2014/main" id="{93AF90A5-3D04-DB27-39B9-AC6E32560050}"/>
              </a:ext>
            </a:extLst>
          </p:cNvPr>
          <p:cNvPicPr>
            <a:picLocks noChangeAspect="1"/>
          </p:cNvPicPr>
          <p:nvPr/>
        </p:nvPicPr>
        <p:blipFill>
          <a:blip r:embed="rId2"/>
          <a:stretch>
            <a:fillRect/>
          </a:stretch>
        </p:blipFill>
        <p:spPr>
          <a:xfrm>
            <a:off x="3633355" y="2073100"/>
            <a:ext cx="7182952" cy="2189105"/>
          </a:xfrm>
          <a:prstGeom prst="rect">
            <a:avLst/>
          </a:prstGeom>
        </p:spPr>
      </p:pic>
    </p:spTree>
    <p:extLst>
      <p:ext uri="{BB962C8B-B14F-4D97-AF65-F5344CB8AC3E}">
        <p14:creationId xmlns:p14="http://schemas.microsoft.com/office/powerpoint/2010/main" val="212926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030E5D0-49E1-2382-6D93-3A3ABC2202F8}"/>
              </a:ext>
            </a:extLst>
          </p:cNvPr>
          <p:cNvSpPr txBox="1">
            <a:spLocks/>
          </p:cNvSpPr>
          <p:nvPr/>
        </p:nvSpPr>
        <p:spPr>
          <a:xfrm>
            <a:off x="462280" y="762001"/>
            <a:ext cx="2133600" cy="99060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bg1"/>
                </a:solidFill>
              </a:rPr>
              <a:t>IPv4 Address Assignment</a:t>
            </a:r>
            <a:endParaRPr lang="en-US" sz="2800" dirty="0">
              <a:solidFill>
                <a:schemeClr val="bg1"/>
              </a:solidFill>
              <a:ea typeface="Calibri"/>
              <a:cs typeface="Calibri"/>
            </a:endParaRPr>
          </a:p>
        </p:txBody>
      </p:sp>
      <p:sp>
        <p:nvSpPr>
          <p:cNvPr id="5" name="Text Placeholder 6">
            <a:extLst>
              <a:ext uri="{FF2B5EF4-FFF2-40B4-BE49-F238E27FC236}">
                <a16:creationId xmlns:a16="http://schemas.microsoft.com/office/drawing/2014/main" id="{A23F6936-1AAF-E8C6-D7F6-382C0CB5C7B8}"/>
              </a:ext>
            </a:extLst>
          </p:cNvPr>
          <p:cNvSpPr txBox="1">
            <a:spLocks/>
          </p:cNvSpPr>
          <p:nvPr/>
        </p:nvSpPr>
        <p:spPr>
          <a:xfrm>
            <a:off x="462280" y="1828800"/>
            <a:ext cx="2133600" cy="3886199"/>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chemeClr val="bg1"/>
                </a:solidFill>
              </a:rPr>
              <a:t>This screenshot should include </a:t>
            </a:r>
            <a:r>
              <a:rPr lang="en-US" sz="1800" b="1" dirty="0">
                <a:solidFill>
                  <a:schemeClr val="bg1"/>
                </a:solidFill>
              </a:rPr>
              <a:t>the Interfaces page</a:t>
            </a:r>
            <a:r>
              <a:rPr lang="en-US" sz="1800" dirty="0">
                <a:solidFill>
                  <a:schemeClr val="bg1"/>
                </a:solidFill>
              </a:rPr>
              <a:t> that shows the new IPv4 address on the LAN interface.</a:t>
            </a:r>
            <a:r>
              <a:rPr lang="en-US" dirty="0">
                <a:solidFill>
                  <a:schemeClr val="bg1"/>
                </a:solidFill>
              </a:rPr>
              <a:t> </a:t>
            </a:r>
            <a:endParaRPr lang="en-US" sz="1800" dirty="0">
              <a:solidFill>
                <a:schemeClr val="bg1"/>
              </a:solidFill>
              <a:ea typeface="Calibri"/>
              <a:cs typeface="Calibri"/>
            </a:endParaRPr>
          </a:p>
          <a:p>
            <a:pPr marL="0" indent="0">
              <a:buNone/>
            </a:pPr>
            <a:endParaRPr lang="en-US" sz="1800" dirty="0">
              <a:solidFill>
                <a:schemeClr val="bg1"/>
              </a:solidFill>
              <a:ea typeface="Calibri"/>
              <a:cs typeface="Calibri"/>
            </a:endParaRPr>
          </a:p>
          <a:p>
            <a:pPr marL="0" indent="0">
              <a:buNone/>
            </a:pPr>
            <a:r>
              <a:rPr lang="en-US" sz="1800" dirty="0">
                <a:solidFill>
                  <a:schemeClr val="bg1"/>
                </a:solidFill>
              </a:rPr>
              <a:t>This screenshot should also show </a:t>
            </a:r>
            <a:r>
              <a:rPr lang="en-US" sz="1800" b="1" dirty="0">
                <a:solidFill>
                  <a:schemeClr val="bg1"/>
                </a:solidFill>
              </a:rPr>
              <a:t>the date/time information </a:t>
            </a:r>
            <a:r>
              <a:rPr lang="en-US" sz="1800" dirty="0">
                <a:solidFill>
                  <a:schemeClr val="bg1"/>
                </a:solidFill>
              </a:rPr>
              <a:t>next to the Firefox Web Browser tab.</a:t>
            </a:r>
            <a:endParaRPr lang="en-US" sz="1800" dirty="0">
              <a:solidFill>
                <a:schemeClr val="bg1"/>
              </a:solidFill>
              <a:ea typeface="Calibri"/>
              <a:cs typeface="Calibri"/>
            </a:endParaRPr>
          </a:p>
          <a:p>
            <a:pPr marL="0" indent="0">
              <a:buNone/>
            </a:pPr>
            <a:endParaRPr lang="en-US" sz="1800" dirty="0">
              <a:solidFill>
                <a:schemeClr val="bg1"/>
              </a:solidFill>
              <a:ea typeface="Calibri"/>
              <a:cs typeface="Calibri"/>
            </a:endParaRPr>
          </a:p>
        </p:txBody>
      </p:sp>
      <p:pic>
        <p:nvPicPr>
          <p:cNvPr id="6" name="Picture 5" descr="A screenshot of a computer&#10;&#10;Description automatically generated">
            <a:extLst>
              <a:ext uri="{FF2B5EF4-FFF2-40B4-BE49-F238E27FC236}">
                <a16:creationId xmlns:a16="http://schemas.microsoft.com/office/drawing/2014/main" id="{5461373D-1A90-2B67-CD0B-486DE4B212A8}"/>
              </a:ext>
            </a:extLst>
          </p:cNvPr>
          <p:cNvPicPr>
            <a:picLocks noChangeAspect="1"/>
          </p:cNvPicPr>
          <p:nvPr/>
        </p:nvPicPr>
        <p:blipFill>
          <a:blip r:embed="rId2"/>
          <a:stretch>
            <a:fillRect/>
          </a:stretch>
        </p:blipFill>
        <p:spPr>
          <a:xfrm>
            <a:off x="3433724" y="1622198"/>
            <a:ext cx="7019215" cy="3526806"/>
          </a:xfrm>
          <a:prstGeom prst="rect">
            <a:avLst/>
          </a:prstGeom>
        </p:spPr>
      </p:pic>
    </p:spTree>
    <p:extLst>
      <p:ext uri="{BB962C8B-B14F-4D97-AF65-F5344CB8AC3E}">
        <p14:creationId xmlns:p14="http://schemas.microsoft.com/office/powerpoint/2010/main" val="1214260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DDE0A5-4289-8EDB-BF90-686130D5603E}"/>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6F485DA-3BBE-50FF-C785-44E5895A4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hand holding a phone with icons above it&#10;&#10;Description automatically generated">
            <a:extLst>
              <a:ext uri="{FF2B5EF4-FFF2-40B4-BE49-F238E27FC236}">
                <a16:creationId xmlns:a16="http://schemas.microsoft.com/office/drawing/2014/main" id="{2177861D-8EC6-2F6A-6EEC-49DF4ABA7CA9}"/>
              </a:ext>
            </a:extLst>
          </p:cNvPr>
          <p:cNvPicPr>
            <a:picLocks noChangeAspect="1"/>
          </p:cNvPicPr>
          <p:nvPr/>
        </p:nvPicPr>
        <p:blipFill rotWithShape="1">
          <a:blip r:embed="rId2"/>
          <a:srcRect t="9091" r="23289"/>
          <a:stretch/>
        </p:blipFill>
        <p:spPr>
          <a:xfrm>
            <a:off x="3523488" y="10"/>
            <a:ext cx="8668512" cy="6857990"/>
          </a:xfrm>
          <a:prstGeom prst="rect">
            <a:avLst/>
          </a:prstGeom>
        </p:spPr>
      </p:pic>
      <p:sp>
        <p:nvSpPr>
          <p:cNvPr id="24" name="Rectangle 23">
            <a:extLst>
              <a:ext uri="{FF2B5EF4-FFF2-40B4-BE49-F238E27FC236}">
                <a16:creationId xmlns:a16="http://schemas.microsoft.com/office/drawing/2014/main" id="{E74EF3FD-957B-C6B3-6924-94512249C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0B0C0-FC80-8FFE-DAE0-321D95F4446E}"/>
              </a:ext>
            </a:extLst>
          </p:cNvPr>
          <p:cNvSpPr>
            <a:spLocks noGrp="1"/>
          </p:cNvSpPr>
          <p:nvPr>
            <p:ph type="title"/>
          </p:nvPr>
        </p:nvSpPr>
        <p:spPr>
          <a:xfrm>
            <a:off x="371094" y="1161288"/>
            <a:ext cx="3438144" cy="1124712"/>
          </a:xfrm>
        </p:spPr>
        <p:txBody>
          <a:bodyPr anchor="b">
            <a:noAutofit/>
          </a:bodyPr>
          <a:lstStyle/>
          <a:p>
            <a:r>
              <a:rPr lang="en-US" sz="4800" dirty="0">
                <a:solidFill>
                  <a:schemeClr val="bg1"/>
                </a:solidFill>
                <a:cs typeface="Calibri Light"/>
              </a:rPr>
              <a:t>Connectivity Testing</a:t>
            </a:r>
            <a:endParaRPr lang="en-US" dirty="0">
              <a:solidFill>
                <a:schemeClr val="bg1"/>
              </a:solidFill>
            </a:endParaRPr>
          </a:p>
        </p:txBody>
      </p:sp>
      <p:sp>
        <p:nvSpPr>
          <p:cNvPr id="26" name="Rectangle 25">
            <a:extLst>
              <a:ext uri="{FF2B5EF4-FFF2-40B4-BE49-F238E27FC236}">
                <a16:creationId xmlns:a16="http://schemas.microsoft.com/office/drawing/2014/main" id="{6A9013BF-6082-636C-AA16-FAB69C27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8664FC6F-3109-A810-CECA-B6A289C16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5DC8F353-C747-1D8E-161E-CBB08C812952}"/>
              </a:ext>
            </a:extLst>
          </p:cNvPr>
          <p:cNvSpPr>
            <a:spLocks noGrp="1"/>
          </p:cNvSpPr>
          <p:nvPr>
            <p:ph idx="1"/>
          </p:nvPr>
        </p:nvSpPr>
        <p:spPr>
          <a:xfrm>
            <a:off x="371094" y="2718054"/>
            <a:ext cx="4835906" cy="3207258"/>
          </a:xfrm>
        </p:spPr>
        <p:txBody>
          <a:bodyPr anchor="t">
            <a:normAutofit fontScale="92500"/>
          </a:bodyPr>
          <a:lstStyle/>
          <a:p>
            <a:pPr>
              <a:lnSpc>
                <a:spcPct val="100000"/>
              </a:lnSpc>
              <a:spcBef>
                <a:spcPts val="0"/>
              </a:spcBef>
            </a:pPr>
            <a:r>
              <a:rPr lang="en-US" sz="1900" dirty="0">
                <a:solidFill>
                  <a:schemeClr val="bg1"/>
                </a:solidFill>
                <a:ea typeface="+mn-lt"/>
                <a:cs typeface="+mn-lt"/>
              </a:rPr>
              <a:t>The overall purpose of this project module was to be able to access the IPv4 address on the VM machine 1 and 2 and ping the router and VM from each machine. </a:t>
            </a:r>
            <a:endParaRPr lang="en-US" sz="1900" dirty="0">
              <a:solidFill>
                <a:schemeClr val="bg1"/>
              </a:solidFill>
              <a:cs typeface="Calibri"/>
            </a:endParaRPr>
          </a:p>
          <a:p>
            <a:pPr>
              <a:lnSpc>
                <a:spcPct val="100000"/>
              </a:lnSpc>
              <a:spcBef>
                <a:spcPts val="0"/>
              </a:spcBef>
            </a:pPr>
            <a:endParaRPr lang="en-US" sz="1900" dirty="0">
              <a:solidFill>
                <a:schemeClr val="bg1"/>
              </a:solidFill>
              <a:cs typeface="Calibri"/>
            </a:endParaRPr>
          </a:p>
          <a:p>
            <a:pPr>
              <a:lnSpc>
                <a:spcPct val="100000"/>
              </a:lnSpc>
              <a:spcBef>
                <a:spcPts val="0"/>
              </a:spcBef>
            </a:pPr>
            <a:r>
              <a:rPr lang="en-US" sz="1900" dirty="0">
                <a:solidFill>
                  <a:schemeClr val="bg1"/>
                </a:solidFill>
                <a:ea typeface="+mn-lt"/>
                <a:cs typeface="+mn-lt"/>
              </a:rPr>
              <a:t>The steps to complete this were the following:</a:t>
            </a:r>
            <a:endParaRPr lang="en-US" sz="1900" dirty="0">
              <a:solidFill>
                <a:schemeClr val="bg1"/>
              </a:solidFill>
              <a:cs typeface="Calibri"/>
            </a:endParaRPr>
          </a:p>
          <a:p>
            <a:pPr marL="285750" indent="-285750">
              <a:lnSpc>
                <a:spcPct val="100000"/>
              </a:lnSpc>
              <a:spcBef>
                <a:spcPts val="0"/>
              </a:spcBef>
              <a:buFont typeface="Calibri,Sans-Serif" panose="020B0604020202020204" pitchFamily="34" charset="0"/>
              <a:buChar char="-"/>
            </a:pPr>
            <a:r>
              <a:rPr lang="en-US" sz="1900" dirty="0">
                <a:solidFill>
                  <a:schemeClr val="bg1"/>
                </a:solidFill>
                <a:ea typeface="+mn-lt"/>
                <a:cs typeface="+mn-lt"/>
              </a:rPr>
              <a:t>Access the IP addresses for each machine in the command terminal on the machine</a:t>
            </a:r>
            <a:endParaRPr lang="en-US" sz="1900" dirty="0">
              <a:solidFill>
                <a:schemeClr val="bg1"/>
              </a:solidFill>
              <a:cs typeface="Calibri"/>
            </a:endParaRPr>
          </a:p>
          <a:p>
            <a:pPr marL="285750" indent="-285750">
              <a:lnSpc>
                <a:spcPct val="100000"/>
              </a:lnSpc>
              <a:spcBef>
                <a:spcPts val="0"/>
              </a:spcBef>
              <a:buFont typeface="Calibri,Sans-Serif" panose="020B0604020202020204" pitchFamily="34" charset="0"/>
              <a:buChar char="-"/>
            </a:pPr>
            <a:r>
              <a:rPr lang="en-US" sz="1900" dirty="0">
                <a:solidFill>
                  <a:schemeClr val="bg1"/>
                </a:solidFill>
                <a:ea typeface="+mn-lt"/>
                <a:cs typeface="+mn-lt"/>
              </a:rPr>
              <a:t>On each machine, ping the router's IP address and then the opposing machine's IP address to ensure there was a connection.</a:t>
            </a:r>
            <a:endParaRPr lang="en-US" sz="1900" dirty="0">
              <a:solidFill>
                <a:schemeClr val="bg1"/>
              </a:solidFill>
              <a:cs typeface="Calibri"/>
            </a:endParaRPr>
          </a:p>
          <a:p>
            <a:pPr>
              <a:lnSpc>
                <a:spcPct val="100000"/>
              </a:lnSpc>
              <a:spcBef>
                <a:spcPts val="0"/>
              </a:spcBef>
            </a:pPr>
            <a:endParaRPr lang="en-US" sz="1800" dirty="0">
              <a:solidFill>
                <a:schemeClr val="bg1"/>
              </a:solidFill>
              <a:cs typeface="Calibri"/>
            </a:endParaRPr>
          </a:p>
        </p:txBody>
      </p:sp>
    </p:spTree>
    <p:extLst>
      <p:ext uri="{BB962C8B-B14F-4D97-AF65-F5344CB8AC3E}">
        <p14:creationId xmlns:p14="http://schemas.microsoft.com/office/powerpoint/2010/main" val="522733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BF35C4E6-0A55-656A-60B7-279990E5E10B}"/>
              </a:ext>
            </a:extLst>
          </p:cNvPr>
          <p:cNvSpPr txBox="1">
            <a:spLocks/>
          </p:cNvSpPr>
          <p:nvPr/>
        </p:nvSpPr>
        <p:spPr>
          <a:xfrm>
            <a:off x="609600" y="2205183"/>
            <a:ext cx="2438400" cy="3586017"/>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800" dirty="0">
                <a:solidFill>
                  <a:schemeClr val="bg1"/>
                </a:solidFill>
              </a:rPr>
              <a:t>Take a screenshot of </a:t>
            </a:r>
            <a:r>
              <a:rPr lang="en-US" sz="1800" b="1" dirty="0">
                <a:solidFill>
                  <a:schemeClr val="bg1"/>
                </a:solidFill>
              </a:rPr>
              <a:t>the Terminal window</a:t>
            </a:r>
            <a:r>
              <a:rPr lang="en-US" sz="1800" dirty="0">
                <a:solidFill>
                  <a:schemeClr val="bg1"/>
                </a:solidFill>
              </a:rPr>
              <a:t>.</a:t>
            </a:r>
            <a:endParaRPr lang="en-US" sz="1800" dirty="0">
              <a:solidFill>
                <a:schemeClr val="bg1"/>
              </a:solidFill>
              <a:cs typeface="Calibri"/>
            </a:endParaRPr>
          </a:p>
          <a:p>
            <a:pPr marL="0" indent="0">
              <a:buNone/>
            </a:pPr>
            <a:endParaRPr lang="en-US" sz="1800" dirty="0">
              <a:solidFill>
                <a:schemeClr val="bg1"/>
              </a:solidFill>
              <a:cs typeface="Calibri"/>
            </a:endParaRPr>
          </a:p>
          <a:p>
            <a:pPr marL="0" indent="0">
              <a:buNone/>
            </a:pPr>
            <a:r>
              <a:rPr lang="en-US" sz="1800" dirty="0">
                <a:solidFill>
                  <a:schemeClr val="bg1"/>
                </a:solidFill>
              </a:rPr>
              <a:t>This screenshot should show </a:t>
            </a:r>
            <a:r>
              <a:rPr lang="en-US" sz="1800" b="1" dirty="0">
                <a:solidFill>
                  <a:schemeClr val="bg1"/>
                </a:solidFill>
              </a:rPr>
              <a:t>the IPv4 address of the </a:t>
            </a:r>
            <a:r>
              <a:rPr lang="en-US" sz="1800" b="1" i="1" u="sng" dirty="0">
                <a:solidFill>
                  <a:schemeClr val="bg1"/>
                </a:solidFill>
              </a:rPr>
              <a:t>Computer 1</a:t>
            </a:r>
            <a:r>
              <a:rPr lang="en-US" sz="1800" b="1" dirty="0">
                <a:solidFill>
                  <a:schemeClr val="bg1"/>
                </a:solidFill>
              </a:rPr>
              <a:t> VM</a:t>
            </a:r>
            <a:r>
              <a:rPr lang="en-US" sz="1800" dirty="0">
                <a:solidFill>
                  <a:schemeClr val="bg1"/>
                </a:solidFill>
              </a:rPr>
              <a:t>.</a:t>
            </a:r>
            <a:endParaRPr lang="en-US" sz="1800" dirty="0">
              <a:solidFill>
                <a:schemeClr val="bg1"/>
              </a:solidFill>
              <a:cs typeface="Calibri"/>
            </a:endParaRPr>
          </a:p>
          <a:p>
            <a:pPr marL="0" indent="0">
              <a:buNone/>
            </a:pPr>
            <a:endParaRPr lang="en-US" sz="1800" dirty="0">
              <a:solidFill>
                <a:schemeClr val="bg1"/>
              </a:solidFill>
              <a:cs typeface="Calibri"/>
            </a:endParaRPr>
          </a:p>
          <a:p>
            <a:pPr marL="0" indent="0">
              <a:buNone/>
            </a:pPr>
            <a:r>
              <a:rPr lang="en-US" sz="1800" dirty="0">
                <a:solidFill>
                  <a:schemeClr val="bg1"/>
                </a:solidFill>
              </a:rPr>
              <a:t>This screenshot should also show </a:t>
            </a:r>
            <a:r>
              <a:rPr lang="en-US" sz="1800" b="1" dirty="0">
                <a:solidFill>
                  <a:schemeClr val="bg1"/>
                </a:solidFill>
              </a:rPr>
              <a:t>the date/time information </a:t>
            </a:r>
            <a:r>
              <a:rPr lang="en-US" sz="1800" dirty="0">
                <a:solidFill>
                  <a:schemeClr val="bg1"/>
                </a:solidFill>
              </a:rPr>
              <a:t>on top of the Terminal window.</a:t>
            </a:r>
            <a:endParaRPr lang="en-US" sz="1800" dirty="0">
              <a:solidFill>
                <a:schemeClr val="bg1"/>
              </a:solidFill>
              <a:cs typeface="Calibri"/>
            </a:endParaRPr>
          </a:p>
        </p:txBody>
      </p:sp>
      <p:sp>
        <p:nvSpPr>
          <p:cNvPr id="5" name="Title 1">
            <a:extLst>
              <a:ext uri="{FF2B5EF4-FFF2-40B4-BE49-F238E27FC236}">
                <a16:creationId xmlns:a16="http://schemas.microsoft.com/office/drawing/2014/main" id="{A0645E5D-986F-0D11-4624-F4AB0171CF09}"/>
              </a:ext>
            </a:extLst>
          </p:cNvPr>
          <p:cNvSpPr txBox="1">
            <a:spLocks/>
          </p:cNvSpPr>
          <p:nvPr/>
        </p:nvSpPr>
        <p:spPr>
          <a:xfrm>
            <a:off x="609600" y="762000"/>
            <a:ext cx="2133600" cy="1182831"/>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bg1"/>
                </a:solidFill>
              </a:rPr>
              <a:t>Dynamic IP Address Assignment</a:t>
            </a:r>
            <a:endParaRPr lang="en-US" sz="2800" dirty="0">
              <a:solidFill>
                <a:schemeClr val="bg1"/>
              </a:solidFill>
              <a:cs typeface="Calibri"/>
            </a:endParaRPr>
          </a:p>
        </p:txBody>
      </p:sp>
      <p:pic>
        <p:nvPicPr>
          <p:cNvPr id="6" name="Picture 5" descr="A screenshot of a computer&#10;&#10;Description automatically generated">
            <a:extLst>
              <a:ext uri="{FF2B5EF4-FFF2-40B4-BE49-F238E27FC236}">
                <a16:creationId xmlns:a16="http://schemas.microsoft.com/office/drawing/2014/main" id="{3950C9D6-8A55-9E48-BAE0-671A9AA81235}"/>
              </a:ext>
            </a:extLst>
          </p:cNvPr>
          <p:cNvPicPr>
            <a:picLocks noChangeAspect="1"/>
          </p:cNvPicPr>
          <p:nvPr/>
        </p:nvPicPr>
        <p:blipFill>
          <a:blip r:embed="rId2"/>
          <a:stretch>
            <a:fillRect/>
          </a:stretch>
        </p:blipFill>
        <p:spPr>
          <a:xfrm>
            <a:off x="4187461" y="1294695"/>
            <a:ext cx="6609413" cy="4065619"/>
          </a:xfrm>
          <a:prstGeom prst="rect">
            <a:avLst/>
          </a:prstGeom>
        </p:spPr>
      </p:pic>
    </p:spTree>
    <p:extLst>
      <p:ext uri="{BB962C8B-B14F-4D97-AF65-F5344CB8AC3E}">
        <p14:creationId xmlns:p14="http://schemas.microsoft.com/office/powerpoint/2010/main" val="31827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91674809-601B-2F41-862F-6A1716BB1E84}"/>
              </a:ext>
            </a:extLst>
          </p:cNvPr>
          <p:cNvSpPr txBox="1">
            <a:spLocks/>
          </p:cNvSpPr>
          <p:nvPr/>
        </p:nvSpPr>
        <p:spPr>
          <a:xfrm>
            <a:off x="609600" y="2205183"/>
            <a:ext cx="2438400" cy="3586017"/>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800" dirty="0">
                <a:solidFill>
                  <a:schemeClr val="bg1"/>
                </a:solidFill>
              </a:rPr>
              <a:t>Take a screenshot of </a:t>
            </a:r>
            <a:r>
              <a:rPr lang="en-US" sz="1800" b="1" dirty="0">
                <a:solidFill>
                  <a:schemeClr val="bg1"/>
                </a:solidFill>
              </a:rPr>
              <a:t>the Terminal window</a:t>
            </a:r>
            <a:r>
              <a:rPr lang="en-US" sz="1800" dirty="0">
                <a:solidFill>
                  <a:schemeClr val="bg1"/>
                </a:solidFill>
              </a:rPr>
              <a:t>.</a:t>
            </a:r>
            <a:endParaRPr lang="en-US" sz="1800" dirty="0">
              <a:solidFill>
                <a:schemeClr val="bg1"/>
              </a:solidFill>
              <a:cs typeface="Calibri"/>
            </a:endParaRPr>
          </a:p>
          <a:p>
            <a:pPr marL="0" indent="0">
              <a:buNone/>
            </a:pPr>
            <a:endParaRPr lang="en-US" sz="1800" dirty="0">
              <a:solidFill>
                <a:schemeClr val="bg1"/>
              </a:solidFill>
              <a:cs typeface="Calibri"/>
            </a:endParaRPr>
          </a:p>
          <a:p>
            <a:pPr marL="0" indent="0">
              <a:buNone/>
            </a:pPr>
            <a:r>
              <a:rPr lang="en-US" sz="1800" dirty="0">
                <a:solidFill>
                  <a:schemeClr val="bg1"/>
                </a:solidFill>
              </a:rPr>
              <a:t>This screenshot should show </a:t>
            </a:r>
            <a:r>
              <a:rPr lang="en-US" sz="1800" b="1" dirty="0">
                <a:solidFill>
                  <a:schemeClr val="bg1"/>
                </a:solidFill>
              </a:rPr>
              <a:t>the IPv4 address of the </a:t>
            </a:r>
            <a:r>
              <a:rPr lang="en-US" sz="1800" b="1" i="1" u="sng" dirty="0">
                <a:solidFill>
                  <a:schemeClr val="bg1"/>
                </a:solidFill>
              </a:rPr>
              <a:t>Computer 2</a:t>
            </a:r>
            <a:r>
              <a:rPr lang="en-US" sz="1800" b="1" dirty="0">
                <a:solidFill>
                  <a:schemeClr val="bg1"/>
                </a:solidFill>
              </a:rPr>
              <a:t> VM</a:t>
            </a:r>
            <a:r>
              <a:rPr lang="en-US" sz="1800" dirty="0">
                <a:solidFill>
                  <a:schemeClr val="bg1"/>
                </a:solidFill>
              </a:rPr>
              <a:t>.</a:t>
            </a:r>
            <a:endParaRPr lang="en-US" sz="1800" dirty="0">
              <a:solidFill>
                <a:schemeClr val="bg1"/>
              </a:solidFill>
              <a:cs typeface="Calibri"/>
            </a:endParaRPr>
          </a:p>
          <a:p>
            <a:pPr marL="0" indent="0">
              <a:buNone/>
            </a:pPr>
            <a:endParaRPr lang="en-US" sz="1800" dirty="0">
              <a:solidFill>
                <a:schemeClr val="bg1"/>
              </a:solidFill>
              <a:cs typeface="Calibri"/>
            </a:endParaRPr>
          </a:p>
          <a:p>
            <a:pPr marL="0" indent="0">
              <a:buNone/>
            </a:pPr>
            <a:r>
              <a:rPr lang="en-US" sz="1800" dirty="0">
                <a:solidFill>
                  <a:schemeClr val="bg1"/>
                </a:solidFill>
              </a:rPr>
              <a:t>This screenshot should also show </a:t>
            </a:r>
            <a:r>
              <a:rPr lang="en-US" sz="1800" b="1" dirty="0">
                <a:solidFill>
                  <a:schemeClr val="bg1"/>
                </a:solidFill>
              </a:rPr>
              <a:t>the date/time information </a:t>
            </a:r>
            <a:r>
              <a:rPr lang="en-US" sz="1800" dirty="0">
                <a:solidFill>
                  <a:schemeClr val="bg1"/>
                </a:solidFill>
              </a:rPr>
              <a:t>on top of the Terminal window.</a:t>
            </a:r>
            <a:endParaRPr lang="en-US" sz="1800" dirty="0">
              <a:solidFill>
                <a:schemeClr val="bg1"/>
              </a:solidFill>
              <a:cs typeface="Calibri"/>
            </a:endParaRPr>
          </a:p>
        </p:txBody>
      </p:sp>
      <p:sp>
        <p:nvSpPr>
          <p:cNvPr id="5" name="Title 1">
            <a:extLst>
              <a:ext uri="{FF2B5EF4-FFF2-40B4-BE49-F238E27FC236}">
                <a16:creationId xmlns:a16="http://schemas.microsoft.com/office/drawing/2014/main" id="{CB9A96D7-E397-2EBA-48C7-DA75E826BE13}"/>
              </a:ext>
            </a:extLst>
          </p:cNvPr>
          <p:cNvSpPr txBox="1">
            <a:spLocks/>
          </p:cNvSpPr>
          <p:nvPr/>
        </p:nvSpPr>
        <p:spPr>
          <a:xfrm>
            <a:off x="609600" y="762000"/>
            <a:ext cx="2133600" cy="1182831"/>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bg1"/>
                </a:solidFill>
              </a:rPr>
              <a:t>Dynamic IP Address Assignment</a:t>
            </a:r>
            <a:endParaRPr lang="en-US" sz="2800" dirty="0">
              <a:solidFill>
                <a:schemeClr val="bg1"/>
              </a:solidFill>
              <a:cs typeface="Calibri"/>
            </a:endParaRPr>
          </a:p>
        </p:txBody>
      </p:sp>
      <p:pic>
        <p:nvPicPr>
          <p:cNvPr id="6" name="Picture 5" descr="A screenshot of a computer&#10;&#10;Description automatically generated">
            <a:extLst>
              <a:ext uri="{FF2B5EF4-FFF2-40B4-BE49-F238E27FC236}">
                <a16:creationId xmlns:a16="http://schemas.microsoft.com/office/drawing/2014/main" id="{921B5A38-70CD-1F84-3E93-BA7AE4E63FA5}"/>
              </a:ext>
            </a:extLst>
          </p:cNvPr>
          <p:cNvPicPr>
            <a:picLocks noChangeAspect="1"/>
          </p:cNvPicPr>
          <p:nvPr/>
        </p:nvPicPr>
        <p:blipFill>
          <a:blip r:embed="rId2"/>
          <a:stretch>
            <a:fillRect/>
          </a:stretch>
        </p:blipFill>
        <p:spPr>
          <a:xfrm>
            <a:off x="4003518" y="906440"/>
            <a:ext cx="6740576" cy="5005354"/>
          </a:xfrm>
          <a:prstGeom prst="rect">
            <a:avLst/>
          </a:prstGeom>
        </p:spPr>
      </p:pic>
    </p:spTree>
    <p:extLst>
      <p:ext uri="{BB962C8B-B14F-4D97-AF65-F5344CB8AC3E}">
        <p14:creationId xmlns:p14="http://schemas.microsoft.com/office/powerpoint/2010/main" val="2215328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FAA25-F3FA-456C-618F-D1740E86806F}"/>
              </a:ext>
            </a:extLst>
          </p:cNvPr>
          <p:cNvSpPr txBox="1">
            <a:spLocks/>
          </p:cNvSpPr>
          <p:nvPr/>
        </p:nvSpPr>
        <p:spPr>
          <a:xfrm>
            <a:off x="462280" y="762000"/>
            <a:ext cx="2133600" cy="838201"/>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bg1"/>
                </a:solidFill>
              </a:rPr>
              <a:t>Connectivity Test</a:t>
            </a:r>
            <a:endParaRPr lang="en-US" sz="2800" dirty="0">
              <a:solidFill>
                <a:schemeClr val="bg1"/>
              </a:solidFill>
              <a:cs typeface="Calibri"/>
            </a:endParaRPr>
          </a:p>
        </p:txBody>
      </p:sp>
      <p:sp>
        <p:nvSpPr>
          <p:cNvPr id="3" name="Text Placeholder 6">
            <a:extLst>
              <a:ext uri="{FF2B5EF4-FFF2-40B4-BE49-F238E27FC236}">
                <a16:creationId xmlns:a16="http://schemas.microsoft.com/office/drawing/2014/main" id="{E4949A58-11EA-A5C5-B6D8-7709506E8CD1}"/>
              </a:ext>
            </a:extLst>
          </p:cNvPr>
          <p:cNvSpPr txBox="1">
            <a:spLocks/>
          </p:cNvSpPr>
          <p:nvPr/>
        </p:nvSpPr>
        <p:spPr>
          <a:xfrm>
            <a:off x="462280" y="1752600"/>
            <a:ext cx="2661920" cy="3962400"/>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600" dirty="0">
                <a:solidFill>
                  <a:schemeClr val="bg1"/>
                </a:solidFill>
              </a:rPr>
              <a:t>Take a screenshot of </a:t>
            </a:r>
            <a:r>
              <a:rPr lang="en-US" sz="1600" b="1" dirty="0">
                <a:solidFill>
                  <a:schemeClr val="bg1"/>
                </a:solidFill>
              </a:rPr>
              <a:t>the Terminal window</a:t>
            </a:r>
            <a:r>
              <a:rPr lang="en-US" sz="1600" dirty="0">
                <a:solidFill>
                  <a:schemeClr val="bg1"/>
                </a:solidFill>
              </a:rPr>
              <a:t>.</a:t>
            </a:r>
            <a:endParaRPr lang="en-US" sz="1600" dirty="0">
              <a:solidFill>
                <a:schemeClr val="bg1"/>
              </a:solidFill>
              <a:cs typeface="Calibri"/>
            </a:endParaRPr>
          </a:p>
          <a:p>
            <a:pPr marL="0" indent="0">
              <a:buNone/>
            </a:pPr>
            <a:endParaRPr lang="en-US" sz="1600" dirty="0">
              <a:solidFill>
                <a:schemeClr val="bg1"/>
              </a:solidFill>
              <a:cs typeface="Calibri"/>
            </a:endParaRPr>
          </a:p>
          <a:p>
            <a:pPr marL="0" indent="0">
              <a:buNone/>
            </a:pPr>
            <a:r>
              <a:rPr lang="en-US" sz="1600" dirty="0">
                <a:solidFill>
                  <a:schemeClr val="bg1"/>
                </a:solidFill>
              </a:rPr>
              <a:t>This screenshot should show 1) the connectivity test </a:t>
            </a:r>
            <a:r>
              <a:rPr lang="en-US" sz="1600" b="1" dirty="0">
                <a:solidFill>
                  <a:schemeClr val="bg1"/>
                </a:solidFill>
              </a:rPr>
              <a:t>FROM the </a:t>
            </a:r>
            <a:r>
              <a:rPr lang="en-US" sz="1600" b="1" i="1" dirty="0">
                <a:solidFill>
                  <a:schemeClr val="bg1"/>
                </a:solidFill>
              </a:rPr>
              <a:t>Computer 1</a:t>
            </a:r>
            <a:r>
              <a:rPr lang="en-US" sz="1600" b="1" dirty="0">
                <a:solidFill>
                  <a:schemeClr val="bg1"/>
                </a:solidFill>
              </a:rPr>
              <a:t> VM TO the </a:t>
            </a:r>
            <a:r>
              <a:rPr lang="en-US" sz="1600" b="1" i="1" dirty="0">
                <a:solidFill>
                  <a:schemeClr val="bg1"/>
                </a:solidFill>
              </a:rPr>
              <a:t>SOHO Router </a:t>
            </a:r>
            <a:r>
              <a:rPr lang="en-US" sz="1600" b="1" dirty="0">
                <a:solidFill>
                  <a:schemeClr val="bg1"/>
                </a:solidFill>
              </a:rPr>
              <a:t>VM</a:t>
            </a:r>
            <a:r>
              <a:rPr lang="en-US" sz="1600" dirty="0">
                <a:solidFill>
                  <a:schemeClr val="bg1"/>
                </a:solidFill>
              </a:rPr>
              <a:t>, and 2) the connectivity test </a:t>
            </a:r>
            <a:r>
              <a:rPr lang="en-US" sz="1600" b="1" dirty="0">
                <a:solidFill>
                  <a:schemeClr val="bg1"/>
                </a:solidFill>
              </a:rPr>
              <a:t>FROM the </a:t>
            </a:r>
            <a:r>
              <a:rPr lang="en-US" sz="1600" b="1" i="1" dirty="0">
                <a:solidFill>
                  <a:schemeClr val="bg1"/>
                </a:solidFill>
              </a:rPr>
              <a:t>Computer 1</a:t>
            </a:r>
            <a:r>
              <a:rPr lang="en-US" sz="1600" b="1" dirty="0">
                <a:solidFill>
                  <a:schemeClr val="bg1"/>
                </a:solidFill>
              </a:rPr>
              <a:t> VM TO the </a:t>
            </a:r>
            <a:r>
              <a:rPr lang="en-US" sz="1600" b="1" i="1" dirty="0">
                <a:solidFill>
                  <a:schemeClr val="bg1"/>
                </a:solidFill>
              </a:rPr>
              <a:t>Computer 2</a:t>
            </a:r>
            <a:r>
              <a:rPr lang="en-US" sz="1600" b="1" dirty="0">
                <a:solidFill>
                  <a:schemeClr val="bg1"/>
                </a:solidFill>
              </a:rPr>
              <a:t> VM</a:t>
            </a:r>
            <a:r>
              <a:rPr lang="en-US" sz="1600" dirty="0">
                <a:solidFill>
                  <a:schemeClr val="bg1"/>
                </a:solidFill>
              </a:rPr>
              <a:t>.</a:t>
            </a:r>
            <a:endParaRPr lang="en-US" sz="1600" dirty="0">
              <a:solidFill>
                <a:schemeClr val="bg1"/>
              </a:solidFill>
              <a:cs typeface="Calibri"/>
            </a:endParaRPr>
          </a:p>
          <a:p>
            <a:pPr marL="0" indent="0">
              <a:buNone/>
            </a:pPr>
            <a:endParaRPr lang="en-US" sz="1600" dirty="0">
              <a:solidFill>
                <a:schemeClr val="bg1"/>
              </a:solidFill>
              <a:cs typeface="Calibri"/>
            </a:endParaRPr>
          </a:p>
          <a:p>
            <a:pPr marL="0" indent="0">
              <a:buNone/>
            </a:pPr>
            <a:r>
              <a:rPr lang="en-US" sz="1600" dirty="0">
                <a:solidFill>
                  <a:schemeClr val="bg1"/>
                </a:solidFill>
              </a:rPr>
              <a:t>This screenshot should also show </a:t>
            </a:r>
            <a:r>
              <a:rPr lang="en-US" sz="1600" b="1" dirty="0">
                <a:solidFill>
                  <a:schemeClr val="bg1"/>
                </a:solidFill>
              </a:rPr>
              <a:t>the date/time information</a:t>
            </a:r>
            <a:r>
              <a:rPr lang="en-US" sz="1600" dirty="0">
                <a:solidFill>
                  <a:schemeClr val="bg1"/>
                </a:solidFill>
              </a:rPr>
              <a:t> on top of the Terminal window.</a:t>
            </a:r>
            <a:endParaRPr lang="en-US" sz="1600" dirty="0">
              <a:solidFill>
                <a:schemeClr val="bg1"/>
              </a:solidFill>
              <a:cs typeface="Calibri"/>
            </a:endParaRPr>
          </a:p>
          <a:p>
            <a:pPr marL="0" indent="0">
              <a:buNone/>
            </a:pPr>
            <a:endParaRPr lang="en-US" sz="1800" dirty="0">
              <a:solidFill>
                <a:schemeClr val="bg1"/>
              </a:solidFill>
              <a:cs typeface="Calibri"/>
            </a:endParaRPr>
          </a:p>
        </p:txBody>
      </p:sp>
      <p:pic>
        <p:nvPicPr>
          <p:cNvPr id="4" name="Picture 3" descr="A screenshot of a computer&#10;&#10;Description automatically generated">
            <a:extLst>
              <a:ext uri="{FF2B5EF4-FFF2-40B4-BE49-F238E27FC236}">
                <a16:creationId xmlns:a16="http://schemas.microsoft.com/office/drawing/2014/main" id="{CBF62D5F-E154-3F21-E365-E8EBF6802FC6}"/>
              </a:ext>
            </a:extLst>
          </p:cNvPr>
          <p:cNvPicPr>
            <a:picLocks noChangeAspect="1"/>
          </p:cNvPicPr>
          <p:nvPr/>
        </p:nvPicPr>
        <p:blipFill>
          <a:blip r:embed="rId2"/>
          <a:stretch>
            <a:fillRect/>
          </a:stretch>
        </p:blipFill>
        <p:spPr>
          <a:xfrm>
            <a:off x="4034664" y="760294"/>
            <a:ext cx="6685447" cy="5069767"/>
          </a:xfrm>
          <a:prstGeom prst="rect">
            <a:avLst/>
          </a:prstGeom>
        </p:spPr>
      </p:pic>
    </p:spTree>
    <p:extLst>
      <p:ext uri="{BB962C8B-B14F-4D97-AF65-F5344CB8AC3E}">
        <p14:creationId xmlns:p14="http://schemas.microsoft.com/office/powerpoint/2010/main" val="6105009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NETW191 Final Project</vt:lpstr>
      <vt:lpstr>Introduction</vt:lpstr>
      <vt:lpstr>IPv4 Addressing</vt:lpstr>
      <vt:lpstr>PowerPoint Presentation</vt:lpstr>
      <vt:lpstr>PowerPoint Presentation</vt:lpstr>
      <vt:lpstr>Connectivity Testing</vt:lpstr>
      <vt:lpstr>PowerPoint Presentation</vt:lpstr>
      <vt:lpstr>PowerPoint Presentation</vt:lpstr>
      <vt:lpstr>PowerPoint Presentation</vt:lpstr>
      <vt:lpstr>PowerPoint Presentation</vt:lpstr>
      <vt:lpstr>IP Subnetting &amp; Loopback Interfaces</vt:lpstr>
      <vt:lpstr>PowerPoint Presentation</vt:lpstr>
      <vt:lpstr>PowerPoint Presentation</vt:lpstr>
      <vt:lpstr>PowerPoint Presentation</vt:lpstr>
      <vt:lpstr>Visio Network Diagram</vt:lpstr>
      <vt:lpstr>PowerPoint Presentation</vt:lpstr>
      <vt:lpstr>SOHO Wireless Network Security</vt:lpstr>
      <vt:lpstr>PowerPoint Presentation</vt:lpstr>
      <vt:lpstr>PowerPoint Presentation</vt:lpstr>
      <vt:lpstr>PowerPoint Presentation</vt:lpstr>
      <vt:lpstr>Challenges</vt:lpstr>
      <vt:lpstr>Career Skills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254</cp:revision>
  <dcterms:created xsi:type="dcterms:W3CDTF">2023-12-17T00:31:14Z</dcterms:created>
  <dcterms:modified xsi:type="dcterms:W3CDTF">2023-12-17T01:51:00Z</dcterms:modified>
</cp:coreProperties>
</file>