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1" r:id="rId6"/>
    <p:sldId id="260" r:id="rId7"/>
    <p:sldId id="273" r:id="rId8"/>
    <p:sldId id="272" r:id="rId9"/>
    <p:sldId id="261" r:id="rId10"/>
    <p:sldId id="262" r:id="rId11"/>
    <p:sldId id="274" r:id="rId12"/>
    <p:sldId id="275" r:id="rId13"/>
    <p:sldId id="276" r:id="rId14"/>
    <p:sldId id="263" r:id="rId15"/>
    <p:sldId id="264" r:id="rId16"/>
    <p:sldId id="277" r:id="rId17"/>
    <p:sldId id="265" r:id="rId18"/>
    <p:sldId id="266" r:id="rId19"/>
    <p:sldId id="278" r:id="rId20"/>
    <p:sldId id="279" r:id="rId21"/>
    <p:sldId id="280" r:id="rId22"/>
    <p:sldId id="267" r:id="rId23"/>
    <p:sldId id="268" r:id="rId24"/>
    <p:sldId id="269" r:id="rId25"/>
    <p:sldId id="27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72D34D-18E8-A7F9-5397-E93672957E50}" v="759" dt="2024-04-21T00:34:00.558"/>
    <p1510:client id="{B69AD1A9-91E9-14A5-65D5-DB38FFBF5FA1}" v="10" dt="2024-04-20T22:52:41.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55" d="100"/>
          <a:sy n="155" d="100"/>
        </p:scale>
        <p:origin x="16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1360x768px | free download | HD wallpaper: Security Solutions - Global ...">
            <a:extLst>
              <a:ext uri="{FF2B5EF4-FFF2-40B4-BE49-F238E27FC236}">
                <a16:creationId xmlns:a16="http://schemas.microsoft.com/office/drawing/2014/main" id="{F5AF07D4-356F-0F78-6B1E-DB79DA9B403F}"/>
              </a:ext>
            </a:extLst>
          </p:cNvPr>
          <p:cNvPicPr>
            <a:picLocks noChangeAspect="1"/>
          </p:cNvPicPr>
          <p:nvPr/>
        </p:nvPicPr>
        <p:blipFill rotWithShape="1">
          <a:blip r:embed="rId2">
            <a:alphaModFix amt="50000"/>
          </a:blip>
          <a:srcRect l="8865" r="7580" b="1"/>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a:solidFill>
                  <a:srgbClr val="FFFFFF"/>
                </a:solidFill>
                <a:ea typeface="+mj-lt"/>
                <a:cs typeface="+mj-lt"/>
              </a:rPr>
              <a:t>SEC285 Fundamentals of Information System Security Course Project</a:t>
            </a:r>
            <a:endParaRPr lang="en-US">
              <a:solidFill>
                <a:srgbClr val="FFFFFF"/>
              </a:solidFill>
            </a:endParaRPr>
          </a:p>
        </p:txBody>
      </p:sp>
      <p:sp>
        <p:nvSpPr>
          <p:cNvPr id="3" name="Subtitle 2"/>
          <p:cNvSpPr>
            <a:spLocks noGrp="1"/>
          </p:cNvSpPr>
          <p:nvPr>
            <p:ph type="subTitle" idx="1"/>
          </p:nvPr>
        </p:nvSpPr>
        <p:spPr>
          <a:xfrm>
            <a:off x="1524000" y="4159404"/>
            <a:ext cx="9144000" cy="1098395"/>
          </a:xfrm>
        </p:spPr>
        <p:txBody>
          <a:bodyPr vert="horz" lIns="91440" tIns="45720" rIns="91440" bIns="45720" rtlCol="0">
            <a:normAutofit/>
          </a:bodyPr>
          <a:lstStyle/>
          <a:p>
            <a:r>
              <a:rPr lang="en-US">
                <a:solidFill>
                  <a:srgbClr val="FFFFFF"/>
                </a:solidFill>
              </a:rPr>
              <a:t>By: Kaila Hamaday</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5B26B88-A59E-FFE0-6C54-515DE9A0BA35}"/>
              </a:ext>
            </a:extLst>
          </p:cNvPr>
          <p:cNvSpPr>
            <a:spLocks noGrp="1"/>
          </p:cNvSpPr>
          <p:nvPr>
            <p:ph idx="1"/>
          </p:nvPr>
        </p:nvSpPr>
        <p:spPr>
          <a:xfrm>
            <a:off x="563034" y="1712737"/>
            <a:ext cx="10663766" cy="4753504"/>
          </a:xfrm>
        </p:spPr>
        <p:txBody>
          <a:bodyPr vert="horz" lIns="91440" tIns="45720" rIns="91440" bIns="45720" rtlCol="0" anchor="t">
            <a:normAutofit/>
          </a:bodyPr>
          <a:lstStyle/>
          <a:p>
            <a:pPr marL="0" indent="0">
              <a:buNone/>
            </a:pPr>
            <a:r>
              <a:rPr lang="en-US" sz="1800" dirty="0">
                <a:latin typeface="Aptos Display"/>
                <a:cs typeface="Arial"/>
              </a:rPr>
              <a:t>1.</a:t>
            </a:r>
            <a:r>
              <a:rPr lang="en-US" sz="1800" dirty="0">
                <a:latin typeface="Aptos Display"/>
                <a:cs typeface="Times New Roman"/>
              </a:rPr>
              <a:t>Overview: </a:t>
            </a:r>
            <a:endParaRPr lang="en-US" dirty="0">
              <a:latin typeface="Aptos Display"/>
            </a:endParaRPr>
          </a:p>
          <a:p>
            <a:r>
              <a:rPr lang="en-US" sz="1400" dirty="0">
                <a:latin typeface="Aptos Display"/>
                <a:cs typeface="Times New Roman"/>
              </a:rPr>
              <a:t>This Bring Your Own Device (BYOD) policy is to outline the guidelines and procedures for an employee wanting to bring their own personal devices to use to access company networks and information. This is to allow employee integration with company data while maintaining compliance and operating within the company’s IT infrastructure. </a:t>
            </a:r>
            <a:br>
              <a:rPr lang="en-US" sz="1400" dirty="0">
                <a:latin typeface="Aptos Display"/>
                <a:cs typeface="Times New Roman"/>
              </a:rPr>
            </a:br>
            <a:endParaRPr lang="en-US" sz="1400" dirty="0">
              <a:latin typeface="Aptos Display"/>
              <a:cs typeface="Times New Roman"/>
            </a:endParaRPr>
          </a:p>
          <a:p>
            <a:pPr marL="0" indent="0">
              <a:buNone/>
            </a:pPr>
            <a:r>
              <a:rPr lang="en-US" sz="1400" dirty="0">
                <a:latin typeface="Aptos Display"/>
                <a:cs typeface="Arial"/>
              </a:rPr>
              <a:t>•</a:t>
            </a:r>
            <a:r>
              <a:rPr lang="en-US" sz="1400" dirty="0">
                <a:latin typeface="Aptos Display"/>
                <a:cs typeface="Times New Roman"/>
              </a:rPr>
              <a:t>Some risks include the following: unauthorized access, phishing attacks, jailbreaking/rooting devices, and malware/viruses.</a:t>
            </a:r>
            <a:endParaRPr lang="en-US" dirty="0">
              <a:latin typeface="Aptos Display"/>
            </a:endParaRPr>
          </a:p>
          <a:p>
            <a:pPr marL="0" indent="0">
              <a:buNone/>
            </a:pPr>
            <a:endParaRPr lang="en-US" sz="1800" dirty="0">
              <a:latin typeface="Aptos Display"/>
              <a:cs typeface="Times New Roman"/>
            </a:endParaRPr>
          </a:p>
          <a:p>
            <a:pPr marL="0" indent="0">
              <a:buNone/>
            </a:pPr>
            <a:r>
              <a:rPr lang="en-US" sz="1800" dirty="0">
                <a:latin typeface="Aptos Display"/>
                <a:cs typeface="Times New Roman"/>
              </a:rPr>
              <a:t>2. Purpose:  </a:t>
            </a:r>
            <a:endParaRPr lang="en-US" dirty="0">
              <a:latin typeface="Aptos Display"/>
            </a:endParaRPr>
          </a:p>
          <a:p>
            <a:r>
              <a:rPr lang="en-US" sz="1400" dirty="0">
                <a:latin typeface="Aptos Display"/>
                <a:cs typeface="Times New Roman"/>
              </a:rPr>
              <a:t>The purpose of this policy is to maintain the balance between employee productivity and flexibility while maintaining the highest level of security compliance. This policy aims to maintain a safeguard over company data and eliminate vulnerabilities.</a:t>
            </a:r>
            <a:endParaRPr lang="en-US" dirty="0">
              <a:latin typeface="Aptos Display"/>
            </a:endParaRPr>
          </a:p>
          <a:p>
            <a:pPr marL="0" indent="0">
              <a:buNone/>
            </a:pPr>
            <a:endParaRPr lang="en-US" dirty="0"/>
          </a:p>
        </p:txBody>
      </p:sp>
      <p:sp>
        <p:nvSpPr>
          <p:cNvPr id="7" name="TextBox 6">
            <a:extLst>
              <a:ext uri="{FF2B5EF4-FFF2-40B4-BE49-F238E27FC236}">
                <a16:creationId xmlns:a16="http://schemas.microsoft.com/office/drawing/2014/main" id="{E65DA0A0-9BEF-6244-46FB-86743A9EAF35}"/>
              </a:ext>
            </a:extLst>
          </p:cNvPr>
          <p:cNvSpPr txBox="1"/>
          <p:nvPr/>
        </p:nvSpPr>
        <p:spPr>
          <a:xfrm>
            <a:off x="119944" y="747888"/>
            <a:ext cx="534105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ptos Display"/>
              </a:rPr>
              <a:t>Bring Your Own Device Policy</a:t>
            </a:r>
          </a:p>
        </p:txBody>
      </p:sp>
      <p:sp>
        <p:nvSpPr>
          <p:cNvPr id="8" name="TextBox 7">
            <a:extLst>
              <a:ext uri="{FF2B5EF4-FFF2-40B4-BE49-F238E27FC236}">
                <a16:creationId xmlns:a16="http://schemas.microsoft.com/office/drawing/2014/main" id="{E5C47525-F835-27BD-2EAA-603DCADDD8C8}"/>
              </a:ext>
            </a:extLst>
          </p:cNvPr>
          <p:cNvSpPr txBox="1"/>
          <p:nvPr/>
        </p:nvSpPr>
        <p:spPr>
          <a:xfrm>
            <a:off x="2931755" y="548549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ptos Display"/>
              </a:rPr>
              <a:t>BYOD Document</a:t>
            </a:r>
          </a:p>
        </p:txBody>
      </p:sp>
      <p:graphicFrame>
        <p:nvGraphicFramePr>
          <p:cNvPr id="2" name="Object 1">
            <a:extLst>
              <a:ext uri="{FF2B5EF4-FFF2-40B4-BE49-F238E27FC236}">
                <a16:creationId xmlns:a16="http://schemas.microsoft.com/office/drawing/2014/main" id="{1049F37C-3B24-2B34-E298-ADF956031C84}"/>
              </a:ext>
            </a:extLst>
          </p:cNvPr>
          <p:cNvGraphicFramePr>
            <a:graphicFrameLocks noChangeAspect="1"/>
          </p:cNvGraphicFramePr>
          <p:nvPr>
            <p:extLst>
              <p:ext uri="{D42A27DB-BD31-4B8C-83A1-F6EECF244321}">
                <p14:modId xmlns:p14="http://schemas.microsoft.com/office/powerpoint/2010/main" val="1814755117"/>
              </p:ext>
            </p:extLst>
          </p:nvPr>
        </p:nvGraphicFramePr>
        <p:xfrm>
          <a:off x="4980517" y="5284401"/>
          <a:ext cx="914400" cy="771525"/>
        </p:xfrm>
        <a:graphic>
          <a:graphicData uri="http://schemas.openxmlformats.org/presentationml/2006/ole">
            <mc:AlternateContent xmlns:mc="http://schemas.openxmlformats.org/markup-compatibility/2006">
              <mc:Choice xmlns:v="urn:schemas-microsoft-com:vml" Requires="v">
                <p:oleObj name="Document" showAsIcon="1" r:id="rId2" imgW="914502" imgH="771525" progId="Word.Document.12">
                  <p:embed/>
                </p:oleObj>
              </mc:Choice>
              <mc:Fallback>
                <p:oleObj name="Document" showAsIcon="1" r:id="rId2" imgW="914502" imgH="771525" progId="Word.Document.12">
                  <p:embed/>
                  <p:pic>
                    <p:nvPicPr>
                      <p:cNvPr id="0" name=""/>
                      <p:cNvPicPr/>
                      <p:nvPr/>
                    </p:nvPicPr>
                    <p:blipFill>
                      <a:blip r:embed="rId3"/>
                      <a:stretch>
                        <a:fillRect/>
                      </a:stretch>
                    </p:blipFill>
                    <p:spPr>
                      <a:xfrm>
                        <a:off x="4980517" y="5284401"/>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66478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79DC0C-DC95-A44F-0F06-D97E2AC307C0}"/>
              </a:ext>
            </a:extLst>
          </p:cNvPr>
          <p:cNvSpPr txBox="1"/>
          <p:nvPr/>
        </p:nvSpPr>
        <p:spPr>
          <a:xfrm>
            <a:off x="603955" y="1309511"/>
            <a:ext cx="10984089"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ptos Display"/>
                <a:ea typeface="Calibri"/>
              </a:rPr>
              <a:t>3. Scope: </a:t>
            </a:r>
          </a:p>
          <a:p>
            <a:endParaRPr lang="en-US" dirty="0">
              <a:latin typeface="Aptos Display"/>
            </a:endParaRPr>
          </a:p>
          <a:p>
            <a:r>
              <a:rPr lang="en-US" sz="1500" spc="10" dirty="0">
                <a:latin typeface="Aptos Display"/>
                <a:cs typeface="Times New Roman"/>
              </a:rPr>
              <a:t>This policy applies to all employees, contractors, and third parties who connect their personal devices to the organization’s network or access company information remotely. All employees, contractors, and third parties must receive written consent from the IT Department.</a:t>
            </a:r>
          </a:p>
          <a:p>
            <a:endParaRPr lang="en-US" dirty="0">
              <a:latin typeface="Aptos Display"/>
            </a:endParaRPr>
          </a:p>
          <a:p>
            <a:r>
              <a:rPr lang="en-US" dirty="0">
                <a:latin typeface="Aptos Display"/>
              </a:rPr>
              <a:t>4. Policy:  </a:t>
            </a:r>
          </a:p>
          <a:p>
            <a:r>
              <a:rPr lang="en-US" sz="1600" dirty="0">
                <a:latin typeface="Aptos Display"/>
              </a:rPr>
              <a:t>Please note all personal devices that receive written permission to access company data and networks are subject to a security assessment before acceptance to ABC Corporation’s Network. Devices may also be subject to assessment upon request for renewal</a:t>
            </a:r>
          </a:p>
          <a:p>
            <a:endParaRPr lang="en-US" dirty="0">
              <a:latin typeface="Aptos Display"/>
            </a:endParaRPr>
          </a:p>
          <a:p>
            <a:r>
              <a:rPr lang="en-US" sz="1600" dirty="0">
                <a:latin typeface="Aptos Display"/>
                <a:cs typeface="Times New Roman"/>
              </a:rPr>
              <a:t>Only approved personal devices that meet the organization's security requirements are allowed to access the network.  The device must be up to date on the latest OS and must have an antivirus installed. </a:t>
            </a:r>
          </a:p>
          <a:p>
            <a:endParaRPr lang="en-US" sz="1600" dirty="0">
              <a:latin typeface="Aptos Display"/>
              <a:cs typeface="Times New Roman"/>
            </a:endParaRPr>
          </a:p>
          <a:p>
            <a:r>
              <a:rPr lang="en-US" sz="1600" dirty="0">
                <a:latin typeface="Aptos Display"/>
                <a:cs typeface="Times New Roman"/>
              </a:rPr>
              <a:t>Employees must obtain formal approval from the IT Department before connecting their personal devices to the organization’s network. The request for approval must include device details, such as make, model, operating system version, and security features.</a:t>
            </a:r>
          </a:p>
          <a:p>
            <a:endParaRPr lang="en-US" dirty="0">
              <a:latin typeface="Aptos Display"/>
            </a:endParaRPr>
          </a:p>
          <a:p>
            <a:r>
              <a:rPr lang="en-US" sz="1600" dirty="0">
                <a:latin typeface="Aptos Display"/>
                <a:cs typeface="Times New Roman"/>
              </a:rPr>
              <a:t>All devices that fall into non-compliance will be allowed remediation. The user or the IT Department can complete this. Once the remediation has been completed, a recheck will be performed and the IT Department will allow the user access. </a:t>
            </a:r>
          </a:p>
          <a:p>
            <a:endParaRPr lang="en-US" dirty="0">
              <a:latin typeface="Aptos Display"/>
            </a:endParaRPr>
          </a:p>
        </p:txBody>
      </p:sp>
      <p:sp>
        <p:nvSpPr>
          <p:cNvPr id="5" name="TextBox 4">
            <a:extLst>
              <a:ext uri="{FF2B5EF4-FFF2-40B4-BE49-F238E27FC236}">
                <a16:creationId xmlns:a16="http://schemas.microsoft.com/office/drawing/2014/main" id="{CD95616C-FF8C-A352-EB38-896CEBCD73EF}"/>
              </a:ext>
            </a:extLst>
          </p:cNvPr>
          <p:cNvSpPr txBox="1"/>
          <p:nvPr/>
        </p:nvSpPr>
        <p:spPr>
          <a:xfrm>
            <a:off x="152400" y="667456"/>
            <a:ext cx="631331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ptos Display"/>
              </a:rPr>
              <a:t>Bring Your Own Device Policy​ Cont.</a:t>
            </a:r>
            <a:endParaRPr lang="en-US" dirty="0"/>
          </a:p>
        </p:txBody>
      </p:sp>
    </p:spTree>
    <p:extLst>
      <p:ext uri="{BB962C8B-B14F-4D97-AF65-F5344CB8AC3E}">
        <p14:creationId xmlns:p14="http://schemas.microsoft.com/office/powerpoint/2010/main" val="2494623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014FB6-726B-E95A-5816-3C0C5696F985}"/>
              </a:ext>
            </a:extLst>
          </p:cNvPr>
          <p:cNvSpPr txBox="1"/>
          <p:nvPr/>
        </p:nvSpPr>
        <p:spPr>
          <a:xfrm>
            <a:off x="829733" y="1485900"/>
            <a:ext cx="10179755"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ea typeface="Calibri"/>
              </a:rPr>
              <a:t>5. Policy Compliance: </a:t>
            </a:r>
          </a:p>
          <a:p>
            <a:r>
              <a:rPr lang="en-US" sz="1400">
                <a:latin typeface="Times New Roman"/>
                <a:ea typeface="Calibri"/>
                <a:cs typeface="Times New Roman"/>
              </a:rPr>
              <a:t>The InfoSec team will verify compliance to this policy through various methods, including but not limited to, periodic walk-through, video monitoring, intrusion detection tools, business tool reports, internal and external audits, and feedback to the policy owner. </a:t>
            </a:r>
          </a:p>
          <a:p>
            <a:endParaRPr lang="en-US" sz="1400">
              <a:latin typeface="Times New Roman"/>
              <a:ea typeface="Calibri"/>
              <a:cs typeface="Times New Roman"/>
            </a:endParaRPr>
          </a:p>
          <a:p>
            <a:r>
              <a:rPr lang="en-US" sz="1400">
                <a:latin typeface="Times New Roman"/>
                <a:ea typeface="Calibri"/>
                <a:cs typeface="Times New Roman"/>
              </a:rPr>
              <a:t>Unauthorized devices or policy violations will be investigated, and appropriate action will be taken, which may include revoking network access privileges or disciplinary measures. Employees with 3 or more violations will not be granted permission to utilize the BYOD policy.</a:t>
            </a:r>
          </a:p>
          <a:p>
            <a:endParaRPr lang="en-US"/>
          </a:p>
          <a:p>
            <a:endParaRPr lang="en-US"/>
          </a:p>
          <a:p>
            <a:r>
              <a:rPr lang="en-US">
                <a:latin typeface="Times New Roman"/>
              </a:rPr>
              <a:t>6. Related Standards, Policies, and Processes:  </a:t>
            </a:r>
          </a:p>
          <a:p>
            <a:r>
              <a:rPr lang="en-US" sz="1400">
                <a:latin typeface="Times New Roman"/>
                <a:ea typeface="Calibri"/>
                <a:cs typeface="Times New Roman"/>
              </a:rPr>
              <a:t>Other documents like - ISO 27001 (Information Security Management), NIST  SP 800-171 (Protecting Controlled Unclassified Information),  can be linked to this policy. It ensures alignment with recognized best practices and compliance with industry-specific security requirements</a:t>
            </a:r>
          </a:p>
        </p:txBody>
      </p:sp>
      <p:sp>
        <p:nvSpPr>
          <p:cNvPr id="5" name="TextBox 4">
            <a:extLst>
              <a:ext uri="{FF2B5EF4-FFF2-40B4-BE49-F238E27FC236}">
                <a16:creationId xmlns:a16="http://schemas.microsoft.com/office/drawing/2014/main" id="{FCD89E82-E276-2FE0-D04C-D568293B1F2A}"/>
              </a:ext>
            </a:extLst>
          </p:cNvPr>
          <p:cNvSpPr txBox="1"/>
          <p:nvPr/>
        </p:nvSpPr>
        <p:spPr>
          <a:xfrm>
            <a:off x="110067" y="632178"/>
            <a:ext cx="50503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ptos Display"/>
              </a:rPr>
              <a:t>Bring Your Own Device Policy​ Cont.​</a:t>
            </a:r>
            <a:endParaRPr lang="en-US"/>
          </a:p>
        </p:txBody>
      </p:sp>
    </p:spTree>
    <p:extLst>
      <p:ext uri="{BB962C8B-B14F-4D97-AF65-F5344CB8AC3E}">
        <p14:creationId xmlns:p14="http://schemas.microsoft.com/office/powerpoint/2010/main" val="1341994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A5A5F4-5D0C-08FA-7E88-77D4F49E4B83}"/>
              </a:ext>
            </a:extLst>
          </p:cNvPr>
          <p:cNvSpPr txBox="1"/>
          <p:nvPr/>
        </p:nvSpPr>
        <p:spPr>
          <a:xfrm>
            <a:off x="1097844" y="1711678"/>
            <a:ext cx="9714088" cy="2769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ea typeface="Calibri"/>
              </a:rPr>
              <a:t>7. Definitions and Terms: </a:t>
            </a:r>
          </a:p>
          <a:p>
            <a:r>
              <a:rPr lang="en-US" sz="1400" b="1">
                <a:latin typeface="Times New Roman"/>
                <a:ea typeface="Calibri"/>
                <a:cs typeface="Times New Roman"/>
              </a:rPr>
              <a:t>- Personal Device</a:t>
            </a:r>
            <a:r>
              <a:rPr lang="en-US" sz="1400">
                <a:latin typeface="Times New Roman"/>
                <a:ea typeface="Calibri"/>
                <a:cs typeface="Times New Roman"/>
              </a:rPr>
              <a:t>: A privately owned device used by an employee for work-related purposes, including but not limited to smartphones, tablets, and laptops.</a:t>
            </a:r>
          </a:p>
          <a:p>
            <a:r>
              <a:rPr lang="en-US" sz="1400" b="1">
                <a:latin typeface="Times New Roman"/>
                <a:ea typeface="Calibri"/>
                <a:cs typeface="Times New Roman"/>
              </a:rPr>
              <a:t>- Approved Device</a:t>
            </a:r>
            <a:r>
              <a:rPr lang="en-US" sz="1400">
                <a:latin typeface="Times New Roman"/>
                <a:ea typeface="Calibri"/>
                <a:cs typeface="Times New Roman"/>
              </a:rPr>
              <a:t>: A personal device that meets the organization's security requirements and has been granted permission to connect to the organization's network.</a:t>
            </a:r>
          </a:p>
          <a:p>
            <a:r>
              <a:rPr lang="en-US" sz="1400" b="1">
                <a:latin typeface="Times New Roman"/>
                <a:ea typeface="Calibri"/>
                <a:cs typeface="Times New Roman"/>
              </a:rPr>
              <a:t>- IT Department</a:t>
            </a:r>
            <a:r>
              <a:rPr lang="en-US" sz="1400">
                <a:latin typeface="Times New Roman"/>
                <a:ea typeface="Calibri"/>
                <a:cs typeface="Times New Roman"/>
              </a:rPr>
              <a:t>: The department responsible for managing and enforcing IT policies, procedures, and security measures within the organization.</a:t>
            </a:r>
          </a:p>
          <a:p>
            <a:endParaRPr lang="en-US"/>
          </a:p>
          <a:p>
            <a:endParaRPr lang="en-US"/>
          </a:p>
          <a:p>
            <a:endParaRPr lang="en-US"/>
          </a:p>
          <a:p>
            <a:r>
              <a:rPr lang="en-US">
                <a:latin typeface="Times New Roman"/>
              </a:rPr>
              <a:t>8. Revision History:  </a:t>
            </a:r>
          </a:p>
        </p:txBody>
      </p:sp>
      <p:pic>
        <p:nvPicPr>
          <p:cNvPr id="5" name="Picture 4" descr="A close-up of a chart&#10;&#10;Description automatically generated">
            <a:extLst>
              <a:ext uri="{FF2B5EF4-FFF2-40B4-BE49-F238E27FC236}">
                <a16:creationId xmlns:a16="http://schemas.microsoft.com/office/drawing/2014/main" id="{737AE2A0-3139-E60D-D87D-CA0B23CC1BEE}"/>
              </a:ext>
            </a:extLst>
          </p:cNvPr>
          <p:cNvPicPr>
            <a:picLocks noChangeAspect="1"/>
          </p:cNvPicPr>
          <p:nvPr/>
        </p:nvPicPr>
        <p:blipFill>
          <a:blip r:embed="rId2"/>
          <a:stretch>
            <a:fillRect/>
          </a:stretch>
        </p:blipFill>
        <p:spPr>
          <a:xfrm>
            <a:off x="3342393" y="4383970"/>
            <a:ext cx="6791325" cy="1504950"/>
          </a:xfrm>
          <a:prstGeom prst="rect">
            <a:avLst/>
          </a:prstGeom>
        </p:spPr>
      </p:pic>
      <p:sp>
        <p:nvSpPr>
          <p:cNvPr id="6" name="TextBox 5">
            <a:extLst>
              <a:ext uri="{FF2B5EF4-FFF2-40B4-BE49-F238E27FC236}">
                <a16:creationId xmlns:a16="http://schemas.microsoft.com/office/drawing/2014/main" id="{20BE9765-F0B3-6E4F-3835-C7EEB7D09E85}"/>
              </a:ext>
            </a:extLst>
          </p:cNvPr>
          <p:cNvSpPr txBox="1"/>
          <p:nvPr/>
        </p:nvSpPr>
        <p:spPr>
          <a:xfrm>
            <a:off x="117122" y="949678"/>
            <a:ext cx="505742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ptos Display"/>
              </a:rPr>
              <a:t>Bring Your Own Device Policy​ Cont.​​</a:t>
            </a:r>
            <a:endParaRPr lang="en-US"/>
          </a:p>
        </p:txBody>
      </p:sp>
    </p:spTree>
    <p:extLst>
      <p:ext uri="{BB962C8B-B14F-4D97-AF65-F5344CB8AC3E}">
        <p14:creationId xmlns:p14="http://schemas.microsoft.com/office/powerpoint/2010/main" val="2039700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fingerprint in black and white">
            <a:extLst>
              <a:ext uri="{FF2B5EF4-FFF2-40B4-BE49-F238E27FC236}">
                <a16:creationId xmlns:a16="http://schemas.microsoft.com/office/drawing/2014/main" id="{328A51F7-B594-9DCA-A53C-ADE18B25DAB2}"/>
              </a:ext>
            </a:extLst>
          </p:cNvPr>
          <p:cNvPicPr>
            <a:picLocks noChangeAspect="1"/>
          </p:cNvPicPr>
          <p:nvPr/>
        </p:nvPicPr>
        <p:blipFill rotWithShape="1">
          <a:blip r:embed="rId2"/>
          <a:srcRect t="5673" r="21646" b="1458"/>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7C6442-75D9-2A22-0CB3-2967ED070EE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chemeClr val="bg1"/>
                </a:solidFill>
              </a:rPr>
              <a:t>Multi Factor Authentication (MFA)</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9916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F38FDB-DCDD-7FCB-8AAD-5874D6AE4F47}"/>
              </a:ext>
            </a:extLst>
          </p:cNvPr>
          <p:cNvSpPr txBox="1"/>
          <p:nvPr/>
        </p:nvSpPr>
        <p:spPr>
          <a:xfrm>
            <a:off x="399344" y="681567"/>
            <a:ext cx="312419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Aptos Display"/>
                <a:cs typeface="Calibri"/>
              </a:rPr>
              <a:t>Common-auth Configuration File</a:t>
            </a:r>
            <a:endParaRPr lang="en-US" dirty="0">
              <a:latin typeface="Aptos Display"/>
            </a:endParaRPr>
          </a:p>
        </p:txBody>
      </p:sp>
      <p:sp>
        <p:nvSpPr>
          <p:cNvPr id="5" name="TextBox 4">
            <a:extLst>
              <a:ext uri="{FF2B5EF4-FFF2-40B4-BE49-F238E27FC236}">
                <a16:creationId xmlns:a16="http://schemas.microsoft.com/office/drawing/2014/main" id="{AF0DE9C3-1709-54B6-D973-998920100430}"/>
              </a:ext>
            </a:extLst>
          </p:cNvPr>
          <p:cNvSpPr txBox="1"/>
          <p:nvPr/>
        </p:nvSpPr>
        <p:spPr>
          <a:xfrm>
            <a:off x="589844" y="2438400"/>
            <a:ext cx="27432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Aptos Display"/>
              </a:rPr>
              <a:t>This screenshot should show the entry that indicates the use of the Google Authenticator module. </a:t>
            </a:r>
          </a:p>
        </p:txBody>
      </p:sp>
      <p:pic>
        <p:nvPicPr>
          <p:cNvPr id="6" name="Picture 5" descr="A screenshot of a computer screen&#10;&#10;Description automatically generated">
            <a:extLst>
              <a:ext uri="{FF2B5EF4-FFF2-40B4-BE49-F238E27FC236}">
                <a16:creationId xmlns:a16="http://schemas.microsoft.com/office/drawing/2014/main" id="{EF327FDB-15D9-85D6-CBEF-60E23B3A3BC7}"/>
              </a:ext>
            </a:extLst>
          </p:cNvPr>
          <p:cNvPicPr>
            <a:picLocks noChangeAspect="1"/>
          </p:cNvPicPr>
          <p:nvPr/>
        </p:nvPicPr>
        <p:blipFill>
          <a:blip r:embed="rId2"/>
          <a:stretch>
            <a:fillRect/>
          </a:stretch>
        </p:blipFill>
        <p:spPr>
          <a:xfrm>
            <a:off x="4294187" y="1391002"/>
            <a:ext cx="6849181" cy="4414662"/>
          </a:xfrm>
          <a:prstGeom prst="rect">
            <a:avLst/>
          </a:prstGeom>
        </p:spPr>
      </p:pic>
    </p:spTree>
    <p:extLst>
      <p:ext uri="{BB962C8B-B14F-4D97-AF65-F5344CB8AC3E}">
        <p14:creationId xmlns:p14="http://schemas.microsoft.com/office/powerpoint/2010/main" val="192120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70C679-A1A7-8E08-0195-BE6FDDB89FB0}"/>
              </a:ext>
            </a:extLst>
          </p:cNvPr>
          <p:cNvSpPr txBox="1"/>
          <p:nvPr/>
        </p:nvSpPr>
        <p:spPr>
          <a:xfrm>
            <a:off x="476956" y="716844"/>
            <a:ext cx="27432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Aptos Display"/>
                <a:cs typeface="Calibri"/>
              </a:rPr>
              <a:t>MFA Logon Screen</a:t>
            </a:r>
            <a:endParaRPr lang="en-US" dirty="0">
              <a:latin typeface="Aptos Display"/>
            </a:endParaRPr>
          </a:p>
        </p:txBody>
      </p:sp>
      <p:sp>
        <p:nvSpPr>
          <p:cNvPr id="5" name="TextBox 4">
            <a:extLst>
              <a:ext uri="{FF2B5EF4-FFF2-40B4-BE49-F238E27FC236}">
                <a16:creationId xmlns:a16="http://schemas.microsoft.com/office/drawing/2014/main" id="{93DBA7C8-EA07-18DD-CD0B-59E33A269CF0}"/>
              </a:ext>
            </a:extLst>
          </p:cNvPr>
          <p:cNvSpPr txBox="1"/>
          <p:nvPr/>
        </p:nvSpPr>
        <p:spPr>
          <a:xfrm>
            <a:off x="476956" y="2396067"/>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Aptos Display"/>
              </a:rPr>
              <a:t>This screenshot should show the logon screen where a verification code is required.</a:t>
            </a:r>
          </a:p>
        </p:txBody>
      </p:sp>
      <p:pic>
        <p:nvPicPr>
          <p:cNvPr id="6" name="Picture 5" descr="A screenshot of a computer&#10;&#10;Description automatically generated">
            <a:extLst>
              <a:ext uri="{FF2B5EF4-FFF2-40B4-BE49-F238E27FC236}">
                <a16:creationId xmlns:a16="http://schemas.microsoft.com/office/drawing/2014/main" id="{C0E2E581-DF3E-D62A-F6D9-DDB8338C2C57}"/>
              </a:ext>
            </a:extLst>
          </p:cNvPr>
          <p:cNvPicPr>
            <a:picLocks noChangeAspect="1"/>
          </p:cNvPicPr>
          <p:nvPr/>
        </p:nvPicPr>
        <p:blipFill>
          <a:blip r:embed="rId2"/>
          <a:stretch>
            <a:fillRect/>
          </a:stretch>
        </p:blipFill>
        <p:spPr>
          <a:xfrm>
            <a:off x="4240917" y="975430"/>
            <a:ext cx="6574720" cy="4907139"/>
          </a:xfrm>
          <a:prstGeom prst="rect">
            <a:avLst/>
          </a:prstGeom>
        </p:spPr>
      </p:pic>
    </p:spTree>
    <p:extLst>
      <p:ext uri="{BB962C8B-B14F-4D97-AF65-F5344CB8AC3E}">
        <p14:creationId xmlns:p14="http://schemas.microsoft.com/office/powerpoint/2010/main" val="3614341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igital padlock art">
            <a:extLst>
              <a:ext uri="{FF2B5EF4-FFF2-40B4-BE49-F238E27FC236}">
                <a16:creationId xmlns:a16="http://schemas.microsoft.com/office/drawing/2014/main" id="{70195A5A-4F82-DFB5-05AB-2DE9649347C1}"/>
              </a:ext>
            </a:extLst>
          </p:cNvPr>
          <p:cNvPicPr>
            <a:picLocks noChangeAspect="1"/>
          </p:cNvPicPr>
          <p:nvPr/>
        </p:nvPicPr>
        <p:blipFill rotWithShape="1">
          <a:blip r:embed="rId2"/>
          <a:srcRect t="21564" r="-2" b="194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B76B43-B441-7C89-CE49-3D8E9252FADF}"/>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Vulnerability Assessment</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566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8D0262-D12A-4C45-B89F-46CB3FC36162}"/>
              </a:ext>
            </a:extLst>
          </p:cNvPr>
          <p:cNvSpPr txBox="1"/>
          <p:nvPr/>
        </p:nvSpPr>
        <p:spPr>
          <a:xfrm>
            <a:off x="230011" y="836789"/>
            <a:ext cx="274320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300" dirty="0">
                <a:latin typeface="Aptos Display"/>
                <a:cs typeface="Calibri"/>
              </a:rPr>
              <a:t>Nmap</a:t>
            </a:r>
            <a:endParaRPr lang="en-US" dirty="0">
              <a:latin typeface="Aptos Display"/>
            </a:endParaRPr>
          </a:p>
        </p:txBody>
      </p:sp>
      <p:sp>
        <p:nvSpPr>
          <p:cNvPr id="5" name="TextBox 4">
            <a:extLst>
              <a:ext uri="{FF2B5EF4-FFF2-40B4-BE49-F238E27FC236}">
                <a16:creationId xmlns:a16="http://schemas.microsoft.com/office/drawing/2014/main" id="{A8778193-ADF4-0F9C-7A72-6D0DC7B5E815}"/>
              </a:ext>
            </a:extLst>
          </p:cNvPr>
          <p:cNvSpPr txBox="1"/>
          <p:nvPr/>
        </p:nvSpPr>
        <p:spPr>
          <a:xfrm>
            <a:off x="230011" y="1937456"/>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Aptos Display"/>
              </a:rPr>
              <a:t>This screenshot should include the scan result showing both the Kali and Linux Server VMs.</a:t>
            </a:r>
          </a:p>
        </p:txBody>
      </p:sp>
      <p:pic>
        <p:nvPicPr>
          <p:cNvPr id="6" name="Picture 5" descr="A screen shot of a computer&#10;&#10;Description automatically generated">
            <a:extLst>
              <a:ext uri="{FF2B5EF4-FFF2-40B4-BE49-F238E27FC236}">
                <a16:creationId xmlns:a16="http://schemas.microsoft.com/office/drawing/2014/main" id="{4DE602A3-5D52-3CE6-82A9-8D0B644CF05E}"/>
              </a:ext>
            </a:extLst>
          </p:cNvPr>
          <p:cNvPicPr>
            <a:picLocks noChangeAspect="1"/>
          </p:cNvPicPr>
          <p:nvPr/>
        </p:nvPicPr>
        <p:blipFill>
          <a:blip r:embed="rId2"/>
          <a:stretch>
            <a:fillRect/>
          </a:stretch>
        </p:blipFill>
        <p:spPr>
          <a:xfrm>
            <a:off x="4041774" y="475897"/>
            <a:ext cx="6711951" cy="3599039"/>
          </a:xfrm>
          <a:prstGeom prst="rect">
            <a:avLst/>
          </a:prstGeom>
        </p:spPr>
      </p:pic>
      <p:pic>
        <p:nvPicPr>
          <p:cNvPr id="7" name="Picture 6" descr="A computer screen shot of a computer&#10;&#10;Description automatically generated">
            <a:extLst>
              <a:ext uri="{FF2B5EF4-FFF2-40B4-BE49-F238E27FC236}">
                <a16:creationId xmlns:a16="http://schemas.microsoft.com/office/drawing/2014/main" id="{C55C4EDF-5CB7-3E66-3504-FF694AD343B8}"/>
              </a:ext>
            </a:extLst>
          </p:cNvPr>
          <p:cNvPicPr>
            <a:picLocks noChangeAspect="1"/>
          </p:cNvPicPr>
          <p:nvPr/>
        </p:nvPicPr>
        <p:blipFill>
          <a:blip r:embed="rId3"/>
          <a:stretch>
            <a:fillRect/>
          </a:stretch>
        </p:blipFill>
        <p:spPr>
          <a:xfrm>
            <a:off x="4041599" y="4079875"/>
            <a:ext cx="6712303" cy="2430639"/>
          </a:xfrm>
          <a:prstGeom prst="rect">
            <a:avLst/>
          </a:prstGeom>
        </p:spPr>
      </p:pic>
    </p:spTree>
    <p:extLst>
      <p:ext uri="{BB962C8B-B14F-4D97-AF65-F5344CB8AC3E}">
        <p14:creationId xmlns:p14="http://schemas.microsoft.com/office/powerpoint/2010/main" val="1934492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A97412-9DB1-5BEA-422D-9DA2AAC32AC1}"/>
              </a:ext>
            </a:extLst>
          </p:cNvPr>
          <p:cNvSpPr txBox="1"/>
          <p:nvPr/>
        </p:nvSpPr>
        <p:spPr>
          <a:xfrm>
            <a:off x="307622" y="660400"/>
            <a:ext cx="274320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300" err="1">
                <a:latin typeface="Aptos Display"/>
                <a:cs typeface="Calibri"/>
              </a:rPr>
              <a:t>NetCat</a:t>
            </a:r>
            <a:endParaRPr lang="en-US" err="1">
              <a:latin typeface="Aptos Display"/>
            </a:endParaRPr>
          </a:p>
        </p:txBody>
      </p:sp>
      <p:sp>
        <p:nvSpPr>
          <p:cNvPr id="5" name="TextBox 4">
            <a:extLst>
              <a:ext uri="{FF2B5EF4-FFF2-40B4-BE49-F238E27FC236}">
                <a16:creationId xmlns:a16="http://schemas.microsoft.com/office/drawing/2014/main" id="{4B397171-0D77-71B1-FC31-48EDADAD7101}"/>
              </a:ext>
            </a:extLst>
          </p:cNvPr>
          <p:cNvSpPr txBox="1"/>
          <p:nvPr/>
        </p:nvSpPr>
        <p:spPr>
          <a:xfrm>
            <a:off x="307622" y="1711678"/>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Aptos Display"/>
              </a:rPr>
              <a:t>This screenshot should include the scan result showing both the Kali and Linux Server VMs.</a:t>
            </a:r>
          </a:p>
        </p:txBody>
      </p:sp>
      <p:pic>
        <p:nvPicPr>
          <p:cNvPr id="6" name="Picture 5" descr="A screen shot of a computer&#10;&#10;Description automatically generated">
            <a:extLst>
              <a:ext uri="{FF2B5EF4-FFF2-40B4-BE49-F238E27FC236}">
                <a16:creationId xmlns:a16="http://schemas.microsoft.com/office/drawing/2014/main" id="{DDEB7BF5-B6D2-DD4E-F3E1-0EA2C2109CD9}"/>
              </a:ext>
            </a:extLst>
          </p:cNvPr>
          <p:cNvPicPr>
            <a:picLocks noChangeAspect="1"/>
          </p:cNvPicPr>
          <p:nvPr/>
        </p:nvPicPr>
        <p:blipFill>
          <a:blip r:embed="rId2"/>
          <a:stretch>
            <a:fillRect/>
          </a:stretch>
        </p:blipFill>
        <p:spPr>
          <a:xfrm>
            <a:off x="1968324" y="3013251"/>
            <a:ext cx="9172575" cy="1819275"/>
          </a:xfrm>
          <a:prstGeom prst="rect">
            <a:avLst/>
          </a:prstGeom>
        </p:spPr>
      </p:pic>
    </p:spTree>
    <p:extLst>
      <p:ext uri="{BB962C8B-B14F-4D97-AF65-F5344CB8AC3E}">
        <p14:creationId xmlns:p14="http://schemas.microsoft.com/office/powerpoint/2010/main" val="1396581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7F5FAB-28D9-844C-A48B-6695BA97D87E}"/>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Introduction</a:t>
            </a:r>
          </a:p>
        </p:txBody>
      </p:sp>
      <p:sp>
        <p:nvSpPr>
          <p:cNvPr id="3" name="Content Placeholder 2">
            <a:extLst>
              <a:ext uri="{FF2B5EF4-FFF2-40B4-BE49-F238E27FC236}">
                <a16:creationId xmlns:a16="http://schemas.microsoft.com/office/drawing/2014/main" id="{FFA2AE6F-3D56-723C-CB61-3EC652FDC9CB}"/>
              </a:ext>
            </a:extLst>
          </p:cNvPr>
          <p:cNvSpPr>
            <a:spLocks noGrp="1"/>
          </p:cNvSpPr>
          <p:nvPr>
            <p:ph idx="1"/>
          </p:nvPr>
        </p:nvSpPr>
        <p:spPr>
          <a:xfrm>
            <a:off x="6503158" y="649480"/>
            <a:ext cx="4862447" cy="5546047"/>
          </a:xfrm>
        </p:spPr>
        <p:txBody>
          <a:bodyPr vert="horz" lIns="91440" tIns="45720" rIns="91440" bIns="45720" rtlCol="0" anchor="ctr">
            <a:normAutofit/>
          </a:bodyPr>
          <a:lstStyle/>
          <a:p>
            <a:r>
              <a:rPr lang="en-US" sz="2000" dirty="0">
                <a:ea typeface="+mn-lt"/>
                <a:cs typeface="+mn-lt"/>
              </a:rPr>
              <a:t>The purpose of this project was to develop a general understanding of threat actors, encryption, vulnerability assessments, writing a bring your own device policy and handling firewalls.</a:t>
            </a:r>
            <a:endParaRPr lang="en-US" sz="2000" dirty="0"/>
          </a:p>
        </p:txBody>
      </p:sp>
    </p:spTree>
    <p:extLst>
      <p:ext uri="{BB962C8B-B14F-4D97-AF65-F5344CB8AC3E}">
        <p14:creationId xmlns:p14="http://schemas.microsoft.com/office/powerpoint/2010/main" val="3687466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B9994B-43C1-A370-B71F-A42CF91E70D5}"/>
              </a:ext>
            </a:extLst>
          </p:cNvPr>
          <p:cNvSpPr txBox="1"/>
          <p:nvPr/>
        </p:nvSpPr>
        <p:spPr>
          <a:xfrm>
            <a:off x="258233" y="794456"/>
            <a:ext cx="274320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300" dirty="0">
                <a:latin typeface="Aptos Display"/>
                <a:cs typeface="Calibri"/>
              </a:rPr>
              <a:t>Wireshark</a:t>
            </a:r>
            <a:endParaRPr lang="en-US" dirty="0">
              <a:latin typeface="Aptos Display"/>
            </a:endParaRPr>
          </a:p>
        </p:txBody>
      </p:sp>
      <p:sp>
        <p:nvSpPr>
          <p:cNvPr id="5" name="TextBox 4">
            <a:extLst>
              <a:ext uri="{FF2B5EF4-FFF2-40B4-BE49-F238E27FC236}">
                <a16:creationId xmlns:a16="http://schemas.microsoft.com/office/drawing/2014/main" id="{82D73248-EA39-6FED-C34C-3DDE5EF69169}"/>
              </a:ext>
            </a:extLst>
          </p:cNvPr>
          <p:cNvSpPr txBox="1"/>
          <p:nvPr/>
        </p:nvSpPr>
        <p:spPr>
          <a:xfrm>
            <a:off x="258233" y="2015067"/>
            <a:ext cx="274320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Aptos Display"/>
              </a:rPr>
              <a:t>This screenshot should include the Wireshark</a:t>
            </a:r>
            <a:r>
              <a:rPr lang="en-US" sz="1600" dirty="0">
                <a:latin typeface="Aptos Display"/>
                <a:cs typeface="Calibri"/>
              </a:rPr>
              <a:t>—</a:t>
            </a:r>
            <a:r>
              <a:rPr lang="en-US" sz="1600" dirty="0">
                <a:latin typeface="Aptos Display"/>
              </a:rPr>
              <a:t>Follow TCP Steam window showing the Telnet username and password.</a:t>
            </a:r>
          </a:p>
        </p:txBody>
      </p:sp>
      <p:pic>
        <p:nvPicPr>
          <p:cNvPr id="6" name="Picture 5" descr="A screenshot of a computer&#10;&#10;Description automatically generated">
            <a:extLst>
              <a:ext uri="{FF2B5EF4-FFF2-40B4-BE49-F238E27FC236}">
                <a16:creationId xmlns:a16="http://schemas.microsoft.com/office/drawing/2014/main" id="{ADC19C0F-6056-BA30-96EF-6B9F8DDD1E7D}"/>
              </a:ext>
            </a:extLst>
          </p:cNvPr>
          <p:cNvPicPr>
            <a:picLocks noChangeAspect="1"/>
          </p:cNvPicPr>
          <p:nvPr/>
        </p:nvPicPr>
        <p:blipFill>
          <a:blip r:embed="rId2"/>
          <a:stretch>
            <a:fillRect/>
          </a:stretch>
        </p:blipFill>
        <p:spPr>
          <a:xfrm>
            <a:off x="4272827" y="571500"/>
            <a:ext cx="5995845" cy="5524500"/>
          </a:xfrm>
          <a:prstGeom prst="rect">
            <a:avLst/>
          </a:prstGeom>
        </p:spPr>
      </p:pic>
    </p:spTree>
    <p:extLst>
      <p:ext uri="{BB962C8B-B14F-4D97-AF65-F5344CB8AC3E}">
        <p14:creationId xmlns:p14="http://schemas.microsoft.com/office/powerpoint/2010/main" val="2280356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D2EC97-54E8-4A2A-B2C2-0F8DC08E4B03}"/>
              </a:ext>
            </a:extLst>
          </p:cNvPr>
          <p:cNvSpPr txBox="1"/>
          <p:nvPr/>
        </p:nvSpPr>
        <p:spPr>
          <a:xfrm>
            <a:off x="230011" y="660400"/>
            <a:ext cx="274320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300" dirty="0">
                <a:latin typeface="Aptos Display"/>
                <a:cs typeface="Calibri"/>
              </a:rPr>
              <a:t>Nessus</a:t>
            </a:r>
            <a:endParaRPr lang="en-US" dirty="0">
              <a:latin typeface="Aptos Display"/>
            </a:endParaRPr>
          </a:p>
        </p:txBody>
      </p:sp>
      <p:sp>
        <p:nvSpPr>
          <p:cNvPr id="5" name="TextBox 4">
            <a:extLst>
              <a:ext uri="{FF2B5EF4-FFF2-40B4-BE49-F238E27FC236}">
                <a16:creationId xmlns:a16="http://schemas.microsoft.com/office/drawing/2014/main" id="{C3600925-F623-05BD-F025-CD4A6E338405}"/>
              </a:ext>
            </a:extLst>
          </p:cNvPr>
          <p:cNvSpPr txBox="1"/>
          <p:nvPr/>
        </p:nvSpPr>
        <p:spPr>
          <a:xfrm>
            <a:off x="230011" y="1711678"/>
            <a:ext cx="27432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Aptos Display"/>
              </a:rPr>
              <a:t>This screenshot should include the high-level view of the Nessus vulnerability scan report (showing categories of vulnerability in different colors).</a:t>
            </a:r>
          </a:p>
        </p:txBody>
      </p:sp>
      <p:pic>
        <p:nvPicPr>
          <p:cNvPr id="6" name="Picture 5" descr="A screenshot of a computer&#10;&#10;Description automatically generated">
            <a:extLst>
              <a:ext uri="{FF2B5EF4-FFF2-40B4-BE49-F238E27FC236}">
                <a16:creationId xmlns:a16="http://schemas.microsoft.com/office/drawing/2014/main" id="{6CE02E26-1046-EA6F-4D8C-5500B7110154}"/>
              </a:ext>
            </a:extLst>
          </p:cNvPr>
          <p:cNvPicPr>
            <a:picLocks noChangeAspect="1"/>
          </p:cNvPicPr>
          <p:nvPr/>
        </p:nvPicPr>
        <p:blipFill>
          <a:blip r:embed="rId2"/>
          <a:stretch>
            <a:fillRect/>
          </a:stretch>
        </p:blipFill>
        <p:spPr>
          <a:xfrm>
            <a:off x="3940295" y="705556"/>
            <a:ext cx="7077188" cy="5446889"/>
          </a:xfrm>
          <a:prstGeom prst="rect">
            <a:avLst/>
          </a:prstGeom>
        </p:spPr>
      </p:pic>
    </p:spTree>
    <p:extLst>
      <p:ext uri="{BB962C8B-B14F-4D97-AF65-F5344CB8AC3E}">
        <p14:creationId xmlns:p14="http://schemas.microsoft.com/office/powerpoint/2010/main" val="590311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23355D-BFC9-C4C0-B4FE-E02C18A18A97}"/>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Challenges</a:t>
            </a:r>
          </a:p>
        </p:txBody>
      </p:sp>
      <p:sp>
        <p:nvSpPr>
          <p:cNvPr id="3" name="Content Placeholder 2">
            <a:extLst>
              <a:ext uri="{FF2B5EF4-FFF2-40B4-BE49-F238E27FC236}">
                <a16:creationId xmlns:a16="http://schemas.microsoft.com/office/drawing/2014/main" id="{3C51630B-8A16-40FC-C126-ABFC12C64729}"/>
              </a:ext>
            </a:extLst>
          </p:cNvPr>
          <p:cNvSpPr>
            <a:spLocks noGrp="1"/>
          </p:cNvSpPr>
          <p:nvPr>
            <p:ph idx="1"/>
          </p:nvPr>
        </p:nvSpPr>
        <p:spPr>
          <a:xfrm>
            <a:off x="6503158" y="649480"/>
            <a:ext cx="4862447" cy="5546047"/>
          </a:xfrm>
        </p:spPr>
        <p:txBody>
          <a:bodyPr anchor="ctr">
            <a:normAutofit/>
          </a:bodyPr>
          <a:lstStyle/>
          <a:p>
            <a:r>
              <a:rPr lang="en-US" sz="2000" dirty="0"/>
              <a:t>The instructions and instructional videos for this project were straight forward, so I didn't really have any issues. The only issue encountered was on week 6, when I was pulling information through </a:t>
            </a:r>
            <a:r>
              <a:rPr lang="en-US" sz="2000" dirty="0" err="1"/>
              <a:t>wireshark</a:t>
            </a:r>
            <a:r>
              <a:rPr lang="en-US" sz="2000" dirty="0"/>
              <a:t>, I had a typo, so I started over to ensure I didn't miss anything. </a:t>
            </a:r>
          </a:p>
        </p:txBody>
      </p:sp>
    </p:spTree>
    <p:extLst>
      <p:ext uri="{BB962C8B-B14F-4D97-AF65-F5344CB8AC3E}">
        <p14:creationId xmlns:p14="http://schemas.microsoft.com/office/powerpoint/2010/main" val="3874304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4A40D4-19E1-607A-EFBD-5D3ED411A1C1}"/>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Career Skills Acquired</a:t>
            </a:r>
          </a:p>
        </p:txBody>
      </p:sp>
      <p:sp>
        <p:nvSpPr>
          <p:cNvPr id="3" name="Content Placeholder 2">
            <a:extLst>
              <a:ext uri="{FF2B5EF4-FFF2-40B4-BE49-F238E27FC236}">
                <a16:creationId xmlns:a16="http://schemas.microsoft.com/office/drawing/2014/main" id="{B2A3F7A9-A119-5A15-A3B5-A2FD79A65DC4}"/>
              </a:ext>
            </a:extLst>
          </p:cNvPr>
          <p:cNvSpPr>
            <a:spLocks noGrp="1"/>
          </p:cNvSpPr>
          <p:nvPr>
            <p:ph idx="1"/>
          </p:nvPr>
        </p:nvSpPr>
        <p:spPr>
          <a:xfrm>
            <a:off x="6503158" y="649480"/>
            <a:ext cx="4862447" cy="5546047"/>
          </a:xfrm>
        </p:spPr>
        <p:txBody>
          <a:bodyPr anchor="ctr">
            <a:normAutofit/>
          </a:bodyPr>
          <a:lstStyle/>
          <a:p>
            <a:r>
              <a:rPr lang="en-US" sz="2000"/>
              <a:t>Security Awareness</a:t>
            </a:r>
          </a:p>
          <a:p>
            <a:r>
              <a:rPr lang="en-US" sz="2000" dirty="0"/>
              <a:t>Multifactor Authentication</a:t>
            </a:r>
          </a:p>
          <a:p>
            <a:r>
              <a:rPr lang="en-US" sz="2000" dirty="0"/>
              <a:t>Wireshark</a:t>
            </a:r>
          </a:p>
          <a:p>
            <a:r>
              <a:rPr lang="en-US" sz="2000" dirty="0"/>
              <a:t>Vulnerability Scans</a:t>
            </a:r>
          </a:p>
          <a:p>
            <a:r>
              <a:rPr lang="en-US" sz="2000" dirty="0"/>
              <a:t>Creating Policies</a:t>
            </a:r>
          </a:p>
        </p:txBody>
      </p:sp>
    </p:spTree>
    <p:extLst>
      <p:ext uri="{BB962C8B-B14F-4D97-AF65-F5344CB8AC3E}">
        <p14:creationId xmlns:p14="http://schemas.microsoft.com/office/powerpoint/2010/main" val="464297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D16980-2FC3-BE49-DC09-2576C5B3CBE0}"/>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Project Conclusion</a:t>
            </a:r>
          </a:p>
        </p:txBody>
      </p:sp>
      <p:sp>
        <p:nvSpPr>
          <p:cNvPr id="3" name="Content Placeholder 2">
            <a:extLst>
              <a:ext uri="{FF2B5EF4-FFF2-40B4-BE49-F238E27FC236}">
                <a16:creationId xmlns:a16="http://schemas.microsoft.com/office/drawing/2014/main" id="{3022570C-26E4-B216-F331-FBE17DD3B9B6}"/>
              </a:ext>
            </a:extLst>
          </p:cNvPr>
          <p:cNvSpPr>
            <a:spLocks noGrp="1"/>
          </p:cNvSpPr>
          <p:nvPr>
            <p:ph idx="1"/>
          </p:nvPr>
        </p:nvSpPr>
        <p:spPr>
          <a:xfrm>
            <a:off x="6503158" y="649480"/>
            <a:ext cx="4862447" cy="5546047"/>
          </a:xfrm>
        </p:spPr>
        <p:txBody>
          <a:bodyPr anchor="ctr">
            <a:normAutofit/>
          </a:bodyPr>
          <a:lstStyle/>
          <a:p>
            <a:pPr marL="0" indent="0">
              <a:buNone/>
            </a:pPr>
            <a:endParaRPr lang="en-US" sz="2000" dirty="0">
              <a:latin typeface="Aptos Display"/>
            </a:endParaRPr>
          </a:p>
          <a:p>
            <a:r>
              <a:rPr lang="en-US" sz="2000" dirty="0">
                <a:latin typeface="Aptos Display"/>
                <a:ea typeface="+mn-lt"/>
                <a:cs typeface="+mn-lt"/>
              </a:rPr>
              <a:t>In this project, we had to follow many steps to learn about encryption and decryption, risk </a:t>
            </a:r>
            <a:r>
              <a:rPr lang="en-US" sz="2000">
                <a:latin typeface="Aptos Display"/>
                <a:ea typeface="+mn-lt"/>
                <a:cs typeface="+mn-lt"/>
              </a:rPr>
              <a:t>and vulnerabilities, MFA and policy creation.</a:t>
            </a:r>
            <a:endParaRPr lang="en-US" dirty="0">
              <a:latin typeface="Aptos Display"/>
            </a:endParaRPr>
          </a:p>
          <a:p>
            <a:endParaRPr lang="en-US" dirty="0">
              <a:latin typeface="Aptos Display"/>
            </a:endParaRPr>
          </a:p>
          <a:p>
            <a:r>
              <a:rPr lang="en-US" sz="2000" dirty="0">
                <a:latin typeface="Aptos Display"/>
                <a:ea typeface="+mn-lt"/>
                <a:cs typeface="+mn-lt"/>
              </a:rPr>
              <a:t>I learned a lot about the security processes and policies.</a:t>
            </a:r>
            <a:endParaRPr lang="en-US" dirty="0">
              <a:latin typeface="Aptos Display"/>
            </a:endParaRPr>
          </a:p>
          <a:p>
            <a:endParaRPr lang="en-US" sz="2000" dirty="0">
              <a:latin typeface="Aptos Display"/>
            </a:endParaRPr>
          </a:p>
        </p:txBody>
      </p:sp>
    </p:spTree>
    <p:extLst>
      <p:ext uri="{BB962C8B-B14F-4D97-AF65-F5344CB8AC3E}">
        <p14:creationId xmlns:p14="http://schemas.microsoft.com/office/powerpoint/2010/main" val="372963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49D8FA-1F05-8325-0B17-2C9A4AFE7124}"/>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Sources</a:t>
            </a:r>
          </a:p>
        </p:txBody>
      </p:sp>
      <p:sp>
        <p:nvSpPr>
          <p:cNvPr id="3" name="Content Placeholder 2">
            <a:extLst>
              <a:ext uri="{FF2B5EF4-FFF2-40B4-BE49-F238E27FC236}">
                <a16:creationId xmlns:a16="http://schemas.microsoft.com/office/drawing/2014/main" id="{A5091CA7-AB48-B730-86CD-2BBBC14B75E2}"/>
              </a:ext>
            </a:extLst>
          </p:cNvPr>
          <p:cNvSpPr>
            <a:spLocks noGrp="1"/>
          </p:cNvSpPr>
          <p:nvPr>
            <p:ph idx="1"/>
          </p:nvPr>
        </p:nvSpPr>
        <p:spPr>
          <a:xfrm>
            <a:off x="6503158" y="649480"/>
            <a:ext cx="4862447" cy="5546047"/>
          </a:xfrm>
        </p:spPr>
        <p:txBody>
          <a:bodyPr anchor="ctr">
            <a:normAutofit/>
          </a:bodyPr>
          <a:lstStyle/>
          <a:p>
            <a:pPr marL="457200" indent="-457200">
              <a:buAutoNum type="arabicPeriod"/>
            </a:pPr>
            <a:r>
              <a:rPr lang="en-US" sz="2000" dirty="0"/>
              <a:t>SEC285 Project Guides</a:t>
            </a:r>
          </a:p>
        </p:txBody>
      </p:sp>
    </p:spTree>
    <p:extLst>
      <p:ext uri="{BB962C8B-B14F-4D97-AF65-F5344CB8AC3E}">
        <p14:creationId xmlns:p14="http://schemas.microsoft.com/office/powerpoint/2010/main" val="1633859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ransparent padlock">
            <a:extLst>
              <a:ext uri="{FF2B5EF4-FFF2-40B4-BE49-F238E27FC236}">
                <a16:creationId xmlns:a16="http://schemas.microsoft.com/office/drawing/2014/main" id="{3BA5EB8D-97A9-98C4-8348-11B8F69BBFC4}"/>
              </a:ext>
            </a:extLst>
          </p:cNvPr>
          <p:cNvPicPr>
            <a:picLocks noChangeAspect="1"/>
          </p:cNvPicPr>
          <p:nvPr/>
        </p:nvPicPr>
        <p:blipFill rotWithShape="1">
          <a:blip r:embed="rId2"/>
          <a:srcRect l="7162" t="9085" r="17591" b="66"/>
          <a:stretch/>
        </p:blipFill>
        <p:spPr>
          <a:xfrm>
            <a:off x="-2" y="10"/>
            <a:ext cx="8668512" cy="6857990"/>
          </a:xfrm>
          <a:prstGeom prst="rect">
            <a:avLst/>
          </a:prstGeom>
        </p:spPr>
      </p:pic>
      <p:sp>
        <p:nvSpPr>
          <p:cNvPr id="11"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tx1"/>
              </a:gs>
              <a:gs pos="30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2E6845-8426-751B-CC4D-F3397644798A}"/>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4800">
                <a:solidFill>
                  <a:schemeClr val="bg1"/>
                </a:solidFill>
              </a:rPr>
              <a:t>Asymmetric Key Encryption Submission</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91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5DE3733-04D7-6212-EF30-5943BFFB68F3}"/>
              </a:ext>
            </a:extLst>
          </p:cNvPr>
          <p:cNvSpPr txBox="1"/>
          <p:nvPr/>
        </p:nvSpPr>
        <p:spPr>
          <a:xfrm>
            <a:off x="660400" y="1055511"/>
            <a:ext cx="274320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300" dirty="0">
                <a:latin typeface="Aptos Display"/>
                <a:ea typeface="Calibri"/>
                <a:cs typeface="Calibri"/>
              </a:rPr>
              <a:t>File Encryption</a:t>
            </a:r>
            <a:endParaRPr lang="en-US" dirty="0">
              <a:latin typeface="Aptos Display"/>
            </a:endParaRPr>
          </a:p>
        </p:txBody>
      </p:sp>
      <p:sp>
        <p:nvSpPr>
          <p:cNvPr id="11" name="TextBox 10">
            <a:extLst>
              <a:ext uri="{FF2B5EF4-FFF2-40B4-BE49-F238E27FC236}">
                <a16:creationId xmlns:a16="http://schemas.microsoft.com/office/drawing/2014/main" id="{AA439FB8-A024-0031-DFC3-752910AD8C79}"/>
              </a:ext>
            </a:extLst>
          </p:cNvPr>
          <p:cNvSpPr txBox="1"/>
          <p:nvPr/>
        </p:nvSpPr>
        <p:spPr>
          <a:xfrm>
            <a:off x="660400" y="2770011"/>
            <a:ext cx="274320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Aptos Display"/>
              </a:rPr>
              <a:t>This screenshot should show the following.</a:t>
            </a:r>
          </a:p>
          <a:p>
            <a:pPr marL="283210" indent="-283210">
              <a:buChar char="•"/>
            </a:pPr>
            <a:r>
              <a:rPr lang="en-US" sz="1600" dirty="0">
                <a:latin typeface="Aptos Display"/>
              </a:rPr>
              <a:t>Content of the plaintext file</a:t>
            </a:r>
          </a:p>
          <a:p>
            <a:pPr marL="283210" indent="-283210">
              <a:buChar char="•"/>
            </a:pPr>
            <a:r>
              <a:rPr lang="en-US" sz="1600" dirty="0">
                <a:latin typeface="Aptos Display"/>
              </a:rPr>
              <a:t>Content of the encrypted file</a:t>
            </a:r>
          </a:p>
        </p:txBody>
      </p:sp>
      <p:pic>
        <p:nvPicPr>
          <p:cNvPr id="17" name="Picture 16" descr="A screen shot of a computer&#10;&#10;Description automatically generated">
            <a:extLst>
              <a:ext uri="{FF2B5EF4-FFF2-40B4-BE49-F238E27FC236}">
                <a16:creationId xmlns:a16="http://schemas.microsoft.com/office/drawing/2014/main" id="{ABCF416B-881C-AC4C-C773-C7531DC45350}"/>
              </a:ext>
            </a:extLst>
          </p:cNvPr>
          <p:cNvPicPr>
            <a:picLocks noChangeAspect="1"/>
          </p:cNvPicPr>
          <p:nvPr/>
        </p:nvPicPr>
        <p:blipFill>
          <a:blip r:embed="rId2"/>
          <a:stretch>
            <a:fillRect/>
          </a:stretch>
        </p:blipFill>
        <p:spPr>
          <a:xfrm>
            <a:off x="3748263" y="2654300"/>
            <a:ext cx="8152695" cy="1542345"/>
          </a:xfrm>
          <a:prstGeom prst="rect">
            <a:avLst/>
          </a:prstGeom>
        </p:spPr>
      </p:pic>
    </p:spTree>
    <p:extLst>
      <p:ext uri="{BB962C8B-B14F-4D97-AF65-F5344CB8AC3E}">
        <p14:creationId xmlns:p14="http://schemas.microsoft.com/office/powerpoint/2010/main" val="101268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6082BD-FEB6-E613-36E6-7D7EE1B80617}"/>
              </a:ext>
            </a:extLst>
          </p:cNvPr>
          <p:cNvSpPr txBox="1"/>
          <p:nvPr/>
        </p:nvSpPr>
        <p:spPr>
          <a:xfrm>
            <a:off x="448733" y="1111956"/>
            <a:ext cx="274320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300" dirty="0">
                <a:latin typeface="Aptos Display"/>
                <a:ea typeface="Calibri"/>
                <a:cs typeface="Calibri"/>
              </a:rPr>
              <a:t>File Decryption</a:t>
            </a:r>
            <a:endParaRPr lang="en-US" dirty="0">
              <a:latin typeface="Aptos Display"/>
            </a:endParaRPr>
          </a:p>
        </p:txBody>
      </p:sp>
      <p:sp>
        <p:nvSpPr>
          <p:cNvPr id="5" name="TextBox 4">
            <a:extLst>
              <a:ext uri="{FF2B5EF4-FFF2-40B4-BE49-F238E27FC236}">
                <a16:creationId xmlns:a16="http://schemas.microsoft.com/office/drawing/2014/main" id="{0D1663D2-B378-4D93-AB57-D28805DEDFAF}"/>
              </a:ext>
            </a:extLst>
          </p:cNvPr>
          <p:cNvSpPr txBox="1"/>
          <p:nvPr/>
        </p:nvSpPr>
        <p:spPr>
          <a:xfrm>
            <a:off x="554567" y="2396067"/>
            <a:ext cx="2743200"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Aptos Display"/>
              </a:rPr>
              <a:t>This screenshot should show the following.</a:t>
            </a:r>
          </a:p>
          <a:p>
            <a:pPr marL="283210" indent="-283210">
              <a:buChar char="•"/>
            </a:pPr>
            <a:r>
              <a:rPr lang="en-US" sz="1600" dirty="0">
                <a:latin typeface="Aptos Display"/>
              </a:rPr>
              <a:t>The encrypted file being listed by itself</a:t>
            </a:r>
          </a:p>
          <a:p>
            <a:pPr marL="283210" indent="-283210">
              <a:buChar char="•"/>
            </a:pPr>
            <a:r>
              <a:rPr lang="en-US" sz="1600" dirty="0">
                <a:latin typeface="Aptos Display"/>
              </a:rPr>
              <a:t>The decrypting process</a:t>
            </a:r>
          </a:p>
          <a:p>
            <a:pPr marL="283210" indent="-283210">
              <a:buChar char="•"/>
            </a:pPr>
            <a:r>
              <a:rPr lang="en-US" sz="1600" dirty="0">
                <a:latin typeface="Aptos Display"/>
              </a:rPr>
              <a:t>Both the encrypted file and the original plaintext file being listed</a:t>
            </a:r>
          </a:p>
        </p:txBody>
      </p:sp>
      <p:pic>
        <p:nvPicPr>
          <p:cNvPr id="6" name="Picture 5" descr="A close up of white text&#10;&#10;Description automatically generated">
            <a:extLst>
              <a:ext uri="{FF2B5EF4-FFF2-40B4-BE49-F238E27FC236}">
                <a16:creationId xmlns:a16="http://schemas.microsoft.com/office/drawing/2014/main" id="{E0B51AE5-6145-6910-47DE-8FB8F32B5973}"/>
              </a:ext>
            </a:extLst>
          </p:cNvPr>
          <p:cNvPicPr>
            <a:picLocks noChangeAspect="1"/>
          </p:cNvPicPr>
          <p:nvPr/>
        </p:nvPicPr>
        <p:blipFill>
          <a:blip r:embed="rId2"/>
          <a:stretch>
            <a:fillRect/>
          </a:stretch>
        </p:blipFill>
        <p:spPr>
          <a:xfrm>
            <a:off x="3824993" y="3038475"/>
            <a:ext cx="7858125" cy="781050"/>
          </a:xfrm>
          <a:prstGeom prst="rect">
            <a:avLst/>
          </a:prstGeom>
        </p:spPr>
      </p:pic>
    </p:spTree>
    <p:extLst>
      <p:ext uri="{BB962C8B-B14F-4D97-AF65-F5344CB8AC3E}">
        <p14:creationId xmlns:p14="http://schemas.microsoft.com/office/powerpoint/2010/main" val="1040867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lluminated server room panel">
            <a:extLst>
              <a:ext uri="{FF2B5EF4-FFF2-40B4-BE49-F238E27FC236}">
                <a16:creationId xmlns:a16="http://schemas.microsoft.com/office/drawing/2014/main" id="{3929E86E-7AB9-E790-8249-AFF75D1AFBD2}"/>
              </a:ext>
            </a:extLst>
          </p:cNvPr>
          <p:cNvPicPr>
            <a:picLocks noChangeAspect="1"/>
          </p:cNvPicPr>
          <p:nvPr/>
        </p:nvPicPr>
        <p:blipFill rotWithShape="1">
          <a:blip r:embed="rId2"/>
          <a:srcRect l="18862" t="9090" r="4556" b="8"/>
          <a:stretch/>
        </p:blipFill>
        <p:spPr>
          <a:xfrm>
            <a:off x="-2" y="10"/>
            <a:ext cx="8668512" cy="6857990"/>
          </a:xfrm>
          <a:prstGeom prst="rect">
            <a:avLst/>
          </a:prstGeom>
        </p:spPr>
      </p:pic>
      <p:sp>
        <p:nvSpPr>
          <p:cNvPr id="8" name="Rectangle 7">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tx1"/>
              </a:gs>
              <a:gs pos="30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6B95AD-7EF4-DF10-4D66-519A55EF2F12}"/>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4800">
                <a:solidFill>
                  <a:schemeClr val="bg1"/>
                </a:solidFill>
              </a:rPr>
              <a:t>Stateful Firewall</a:t>
            </a:r>
          </a:p>
        </p:txBody>
      </p:sp>
      <p:sp>
        <p:nvSpPr>
          <p:cNvPr id="10" name="Rectangle 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121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E3AC38-015A-9095-1CA3-1E4C29755E01}"/>
              </a:ext>
            </a:extLst>
          </p:cNvPr>
          <p:cNvSpPr txBox="1"/>
          <p:nvPr/>
        </p:nvSpPr>
        <p:spPr>
          <a:xfrm>
            <a:off x="307622" y="1055511"/>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Aptos Display"/>
                <a:ea typeface="Calibri"/>
                <a:cs typeface="Calibri"/>
              </a:rPr>
              <a:t>Question</a:t>
            </a:r>
            <a:endParaRPr lang="en-US" dirty="0">
              <a:latin typeface="Aptos Display"/>
            </a:endParaRPr>
          </a:p>
        </p:txBody>
      </p:sp>
      <p:sp>
        <p:nvSpPr>
          <p:cNvPr id="5" name="TextBox 4">
            <a:extLst>
              <a:ext uri="{FF2B5EF4-FFF2-40B4-BE49-F238E27FC236}">
                <a16:creationId xmlns:a16="http://schemas.microsoft.com/office/drawing/2014/main" id="{321EA9D3-1931-30A9-69B8-61A3E1BB92AA}"/>
              </a:ext>
            </a:extLst>
          </p:cNvPr>
          <p:cNvSpPr txBox="1"/>
          <p:nvPr/>
        </p:nvSpPr>
        <p:spPr>
          <a:xfrm>
            <a:off x="1676400" y="2156178"/>
            <a:ext cx="8380588"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ptos Display"/>
              </a:rPr>
              <a:t>What effect does the </a:t>
            </a:r>
            <a:r>
              <a:rPr lang="en-US" err="1">
                <a:latin typeface="Aptos Display"/>
              </a:rPr>
              <a:t>sudo</a:t>
            </a:r>
            <a:r>
              <a:rPr lang="en-US" dirty="0">
                <a:latin typeface="Aptos Display"/>
              </a:rPr>
              <a:t> iptables --policy INPUT DROP command have on the access to computing resources?</a:t>
            </a:r>
          </a:p>
          <a:p>
            <a:endParaRPr lang="en-US" dirty="0">
              <a:latin typeface="Aptos Display"/>
            </a:endParaRPr>
          </a:p>
          <a:p>
            <a:r>
              <a:rPr lang="en-US" sz="1400" dirty="0">
                <a:latin typeface="Aptos Display"/>
              </a:rPr>
              <a:t>Answer here: </a:t>
            </a:r>
          </a:p>
          <a:p>
            <a:endParaRPr lang="en-US" dirty="0">
              <a:latin typeface="Aptos Display"/>
            </a:endParaRPr>
          </a:p>
          <a:p>
            <a:pPr marL="173355" indent="-173355"/>
            <a:endParaRPr lang="en-US" dirty="0">
              <a:latin typeface="Aptos Display"/>
            </a:endParaRPr>
          </a:p>
          <a:p>
            <a:pPr marL="173355" indent="-173355">
              <a:buChar char="•"/>
            </a:pPr>
            <a:r>
              <a:rPr lang="en-US" sz="1400" dirty="0">
                <a:latin typeface="Aptos Display"/>
                <a:cs typeface="Calibri"/>
              </a:rPr>
              <a:t>Sudo iptables –policy INPUT DROP – drops all incoming connections to the </a:t>
            </a:r>
            <a:r>
              <a:rPr lang="en-US" sz="1400" err="1">
                <a:latin typeface="Aptos Display"/>
                <a:cs typeface="Calibri"/>
              </a:rPr>
              <a:t>linux</a:t>
            </a:r>
            <a:r>
              <a:rPr lang="en-US" sz="1400" dirty="0">
                <a:latin typeface="Aptos Display"/>
                <a:cs typeface="Calibri"/>
              </a:rPr>
              <a:t> server.</a:t>
            </a:r>
          </a:p>
          <a:p>
            <a:pPr marL="173355" indent="-173355"/>
            <a:endParaRPr lang="en-US" dirty="0">
              <a:latin typeface="Aptos Display"/>
            </a:endParaRPr>
          </a:p>
          <a:p>
            <a:pPr marL="173355" indent="-173355"/>
            <a:endParaRPr lang="en-US" dirty="0">
              <a:latin typeface="Aptos Display"/>
            </a:endParaRPr>
          </a:p>
          <a:p>
            <a:endParaRPr lang="en-US" dirty="0">
              <a:latin typeface="Aptos Display"/>
            </a:endParaRPr>
          </a:p>
          <a:p>
            <a:r>
              <a:rPr lang="en-US" sz="1400" dirty="0">
                <a:latin typeface="Aptos Display"/>
              </a:rPr>
              <a:t>References:</a:t>
            </a:r>
          </a:p>
          <a:p>
            <a:br>
              <a:rPr lang="en-US" sz="1400" dirty="0">
                <a:latin typeface="Aptos Display"/>
              </a:rPr>
            </a:br>
            <a:r>
              <a:rPr lang="en-US" sz="1400">
                <a:latin typeface="Aptos Display"/>
                <a:cs typeface="Calibri"/>
              </a:rPr>
              <a:t>1. Infosec Learning Lab -</a:t>
            </a:r>
            <a:r>
              <a:rPr lang="en-US" sz="1400" dirty="0">
                <a:latin typeface="Aptos Display"/>
                <a:cs typeface="Calibri"/>
              </a:rPr>
              <a:t> </a:t>
            </a:r>
            <a:r>
              <a:rPr lang="en-US" sz="1400">
                <a:latin typeface="Aptos Display"/>
                <a:ea typeface="Calibri"/>
                <a:cs typeface="Calibri"/>
              </a:rPr>
              <a:t>https://lab.infoseclearning.com/course/BPUUGYUWOV/lab/GUOQVNKMKT?check_logged_in=1</a:t>
            </a:r>
          </a:p>
        </p:txBody>
      </p:sp>
    </p:spTree>
    <p:extLst>
      <p:ext uri="{BB962C8B-B14F-4D97-AF65-F5344CB8AC3E}">
        <p14:creationId xmlns:p14="http://schemas.microsoft.com/office/powerpoint/2010/main" val="3702728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9E564D-937D-4A59-520D-4BB8400BB0B0}"/>
              </a:ext>
            </a:extLst>
          </p:cNvPr>
          <p:cNvSpPr txBox="1"/>
          <p:nvPr/>
        </p:nvSpPr>
        <p:spPr>
          <a:xfrm>
            <a:off x="307622" y="716844"/>
            <a:ext cx="274320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300" dirty="0">
                <a:latin typeface="Aptos Display"/>
                <a:ea typeface="Calibri"/>
                <a:cs typeface="Calibri"/>
              </a:rPr>
              <a:t>Nmap Scan</a:t>
            </a:r>
            <a:endParaRPr lang="en-US" dirty="0">
              <a:latin typeface="Aptos Display"/>
            </a:endParaRPr>
          </a:p>
        </p:txBody>
      </p:sp>
      <p:sp>
        <p:nvSpPr>
          <p:cNvPr id="5" name="TextBox 4">
            <a:extLst>
              <a:ext uri="{FF2B5EF4-FFF2-40B4-BE49-F238E27FC236}">
                <a16:creationId xmlns:a16="http://schemas.microsoft.com/office/drawing/2014/main" id="{3E231FA9-C732-BC44-4B44-C5B61C0386B7}"/>
              </a:ext>
            </a:extLst>
          </p:cNvPr>
          <p:cNvSpPr txBox="1"/>
          <p:nvPr/>
        </p:nvSpPr>
        <p:spPr>
          <a:xfrm>
            <a:off x="307622" y="2191456"/>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Aptos Display"/>
              </a:rPr>
              <a:t>This screenshot should show the Nmap scan result of the Linux Server VM.</a:t>
            </a:r>
          </a:p>
        </p:txBody>
      </p:sp>
      <p:pic>
        <p:nvPicPr>
          <p:cNvPr id="6" name="Picture 5" descr="A computer screen shot of a computer&#10;&#10;Description automatically generated">
            <a:extLst>
              <a:ext uri="{FF2B5EF4-FFF2-40B4-BE49-F238E27FC236}">
                <a16:creationId xmlns:a16="http://schemas.microsoft.com/office/drawing/2014/main" id="{61B2442C-6827-6753-5FE4-826B5C90B636}"/>
              </a:ext>
            </a:extLst>
          </p:cNvPr>
          <p:cNvPicPr>
            <a:picLocks noChangeAspect="1"/>
          </p:cNvPicPr>
          <p:nvPr/>
        </p:nvPicPr>
        <p:blipFill>
          <a:blip r:embed="rId2"/>
          <a:stretch>
            <a:fillRect/>
          </a:stretch>
        </p:blipFill>
        <p:spPr>
          <a:xfrm>
            <a:off x="3454223" y="2602442"/>
            <a:ext cx="7971720" cy="2774951"/>
          </a:xfrm>
          <a:prstGeom prst="rect">
            <a:avLst/>
          </a:prstGeom>
        </p:spPr>
      </p:pic>
    </p:spTree>
    <p:extLst>
      <p:ext uri="{BB962C8B-B14F-4D97-AF65-F5344CB8AC3E}">
        <p14:creationId xmlns:p14="http://schemas.microsoft.com/office/powerpoint/2010/main" val="1115682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84F9D61-9303-40B4-9F7E-66A9B4EDC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PU with binary numbers and blueprint">
            <a:extLst>
              <a:ext uri="{FF2B5EF4-FFF2-40B4-BE49-F238E27FC236}">
                <a16:creationId xmlns:a16="http://schemas.microsoft.com/office/drawing/2014/main" id="{CC7584A8-F30A-0B6A-2D55-60788FAE0F76}"/>
              </a:ext>
            </a:extLst>
          </p:cNvPr>
          <p:cNvPicPr>
            <a:picLocks noChangeAspect="1"/>
          </p:cNvPicPr>
          <p:nvPr/>
        </p:nvPicPr>
        <p:blipFill rotWithShape="1">
          <a:blip r:embed="rId2"/>
          <a:srcRect l="6143" r="217" b="-2"/>
          <a:stretch/>
        </p:blipFill>
        <p:spPr>
          <a:xfrm>
            <a:off x="-1" y="-1"/>
            <a:ext cx="11416413" cy="6858001"/>
          </a:xfrm>
          <a:prstGeom prst="rect">
            <a:avLst/>
          </a:prstGeom>
          <a:effectLst>
            <a:outerShdw blurRad="596900" dist="330200" dir="8820000" sx="87000" sy="87000" algn="ctr" rotWithShape="0">
              <a:srgbClr val="000000">
                <a:alpha val="29000"/>
              </a:srgbClr>
            </a:outerShdw>
          </a:effectLst>
        </p:spPr>
      </p:pic>
      <p:sp>
        <p:nvSpPr>
          <p:cNvPr id="13" name="Overlay">
            <a:extLst>
              <a:ext uri="{FF2B5EF4-FFF2-40B4-BE49-F238E27FC236}">
                <a16:creationId xmlns:a16="http://schemas.microsoft.com/office/drawing/2014/main" id="{648D746A-0359-4EAE-8CF9-062E28169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8714" y="258715"/>
            <a:ext cx="6858000" cy="6340569"/>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DEDB85-8492-FB5C-9088-C0F2ABB39BC6}"/>
              </a:ext>
            </a:extLst>
          </p:cNvPr>
          <p:cNvSpPr>
            <a:spLocks noGrp="1"/>
          </p:cNvSpPr>
          <p:nvPr>
            <p:ph type="title"/>
          </p:nvPr>
        </p:nvSpPr>
        <p:spPr>
          <a:xfrm>
            <a:off x="589558" y="1948171"/>
            <a:ext cx="4501057" cy="2661313"/>
          </a:xfrm>
        </p:spPr>
        <p:txBody>
          <a:bodyPr vert="horz" lIns="91440" tIns="45720" rIns="91440" bIns="45720" rtlCol="0" anchor="b">
            <a:normAutofit/>
          </a:bodyPr>
          <a:lstStyle/>
          <a:p>
            <a:r>
              <a:rPr lang="en-US" sz="4800">
                <a:solidFill>
                  <a:srgbClr val="FFFFFF"/>
                </a:solidFill>
              </a:rPr>
              <a:t>Bring Your Own Device(BYOD) Policy</a:t>
            </a:r>
          </a:p>
        </p:txBody>
      </p:sp>
    </p:spTree>
    <p:extLst>
      <p:ext uri="{BB962C8B-B14F-4D97-AF65-F5344CB8AC3E}">
        <p14:creationId xmlns:p14="http://schemas.microsoft.com/office/powerpoint/2010/main" val="1235656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1023</Words>
  <Application>Microsoft Office PowerPoint</Application>
  <PresentationFormat>Widescreen</PresentationFormat>
  <Paragraphs>98</Paragraphs>
  <Slides>25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Aptos</vt:lpstr>
      <vt:lpstr>Aptos Display</vt:lpstr>
      <vt:lpstr>Arial</vt:lpstr>
      <vt:lpstr>Calibri</vt:lpstr>
      <vt:lpstr>Times New Roman</vt:lpstr>
      <vt:lpstr>office theme</vt:lpstr>
      <vt:lpstr>Microsoft Word Document</vt:lpstr>
      <vt:lpstr>SEC285 Fundamentals of Information System Security Course Project</vt:lpstr>
      <vt:lpstr>Introduction</vt:lpstr>
      <vt:lpstr>Asymmetric Key Encryption Submission</vt:lpstr>
      <vt:lpstr>PowerPoint Presentation</vt:lpstr>
      <vt:lpstr>PowerPoint Presentation</vt:lpstr>
      <vt:lpstr>Stateful Firewall</vt:lpstr>
      <vt:lpstr>PowerPoint Presentation</vt:lpstr>
      <vt:lpstr>PowerPoint Presentation</vt:lpstr>
      <vt:lpstr>Bring Your Own Device(BYOD) Policy</vt:lpstr>
      <vt:lpstr>PowerPoint Presentation</vt:lpstr>
      <vt:lpstr>PowerPoint Presentation</vt:lpstr>
      <vt:lpstr>PowerPoint Presentation</vt:lpstr>
      <vt:lpstr>PowerPoint Presentation</vt:lpstr>
      <vt:lpstr>Multi Factor Authentication (MFA)</vt:lpstr>
      <vt:lpstr>PowerPoint Presentation</vt:lpstr>
      <vt:lpstr>PowerPoint Presentation</vt:lpstr>
      <vt:lpstr>Vulnerability Assessment</vt:lpstr>
      <vt:lpstr>PowerPoint Presentation</vt:lpstr>
      <vt:lpstr>PowerPoint Presentation</vt:lpstr>
      <vt:lpstr>PowerPoint Presentation</vt:lpstr>
      <vt:lpstr>PowerPoint Presentation</vt:lpstr>
      <vt:lpstr>Challenges</vt:lpstr>
      <vt:lpstr>Career Skills Acquired</vt:lpstr>
      <vt:lpstr>Project Conclusion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Kaila Hamaday</cp:lastModifiedBy>
  <cp:revision>266</cp:revision>
  <dcterms:created xsi:type="dcterms:W3CDTF">2024-04-15T01:57:04Z</dcterms:created>
  <dcterms:modified xsi:type="dcterms:W3CDTF">2024-04-21T00:34:48Z</dcterms:modified>
</cp:coreProperties>
</file>