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B0706C-C490-5601-D6B1-37976BA978A7}" v="283" dt="2024-06-23T22:40:03.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1360x768px | free download | HD wallpaper: Security Solutions - Global ...">
            <a:extLst>
              <a:ext uri="{FF2B5EF4-FFF2-40B4-BE49-F238E27FC236}">
                <a16:creationId xmlns:a16="http://schemas.microsoft.com/office/drawing/2014/main" id="{F5AF07D4-356F-0F78-6B1E-DB79DA9B403F}"/>
              </a:ext>
            </a:extLst>
          </p:cNvPr>
          <p:cNvPicPr>
            <a:picLocks noChangeAspect="1"/>
          </p:cNvPicPr>
          <p:nvPr/>
        </p:nvPicPr>
        <p:blipFill rotWithShape="1">
          <a:blip r:embed="rId2">
            <a:alphaModFix amt="50000"/>
          </a:blip>
          <a:srcRect l="8865" r="7580" b="1"/>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dirty="0">
                <a:solidFill>
                  <a:srgbClr val="FFFFFF"/>
                </a:solidFill>
                <a:ea typeface="+mj-lt"/>
                <a:cs typeface="+mj-lt"/>
              </a:rPr>
              <a:t>SEC290 Fundamentals of Infrastructure Security Course Project</a:t>
            </a:r>
            <a:endParaRPr lang="en-US" dirty="0">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rPr>
              <a:t>By: Kaila Hamaday</a:t>
            </a:r>
          </a:p>
        </p:txBody>
      </p:sp>
    </p:spTree>
    <p:extLst>
      <p:ext uri="{BB962C8B-B14F-4D97-AF65-F5344CB8AC3E}">
        <p14:creationId xmlns:p14="http://schemas.microsoft.com/office/powerpoint/2010/main" val="5841744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nvSpPr>
        <p:spPr>
          <a:xfrm>
            <a:off x="917062" y="895433"/>
            <a:ext cx="2739435" cy="166152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t>Testing Snort rules cont’d</a:t>
            </a:r>
          </a:p>
        </p:txBody>
      </p:sp>
      <p:sp>
        <p:nvSpPr>
          <p:cNvPr id="3" name="Text Placeholder 6">
            <a:extLst>
              <a:ext uri="{FF2B5EF4-FFF2-40B4-BE49-F238E27FC236}">
                <a16:creationId xmlns:a16="http://schemas.microsoft.com/office/drawing/2014/main" id="{FADDAB32-E602-42AB-85E5-81A683738955}"/>
              </a:ext>
            </a:extLst>
          </p:cNvPr>
          <p:cNvSpPr>
            <a:spLocks noGrp="1"/>
          </p:cNvSpPr>
          <p:nvPr/>
        </p:nvSpPr>
        <p:spPr>
          <a:xfrm>
            <a:off x="917062" y="2682774"/>
            <a:ext cx="2739435" cy="268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Take a screenshot of the output in Part 1 Step 20.</a:t>
            </a:r>
          </a:p>
          <a:p>
            <a:r>
              <a:rPr lang="en-US" sz="2000" dirty="0"/>
              <a:t>It should show the TCP packets generated by the XMAS scan.</a:t>
            </a:r>
            <a:endParaRPr lang="en-US" dirty="0"/>
          </a:p>
        </p:txBody>
      </p:sp>
      <p:pic>
        <p:nvPicPr>
          <p:cNvPr id="4" name="Picture 3" descr="A screenshot of a computer&#10;&#10;Description automatically generated">
            <a:extLst>
              <a:ext uri="{FF2B5EF4-FFF2-40B4-BE49-F238E27FC236}">
                <a16:creationId xmlns:a16="http://schemas.microsoft.com/office/drawing/2014/main" id="{49393FB2-9FBB-5218-552C-EBFC230E33E1}"/>
              </a:ext>
            </a:extLst>
          </p:cNvPr>
          <p:cNvPicPr>
            <a:picLocks noChangeAspect="1"/>
          </p:cNvPicPr>
          <p:nvPr/>
        </p:nvPicPr>
        <p:blipFill>
          <a:blip r:embed="rId2"/>
          <a:stretch>
            <a:fillRect/>
          </a:stretch>
        </p:blipFill>
        <p:spPr>
          <a:xfrm>
            <a:off x="4074748" y="896055"/>
            <a:ext cx="6935280" cy="5023556"/>
          </a:xfrm>
          <a:prstGeom prst="rect">
            <a:avLst/>
          </a:prstGeom>
        </p:spPr>
      </p:pic>
    </p:spTree>
    <p:extLst>
      <p:ext uri="{BB962C8B-B14F-4D97-AF65-F5344CB8AC3E}">
        <p14:creationId xmlns:p14="http://schemas.microsoft.com/office/powerpoint/2010/main" val="149589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nvSpPr>
        <p:spPr>
          <a:xfrm>
            <a:off x="907635" y="887763"/>
            <a:ext cx="2739435" cy="11831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t>Creating Snort rules</a:t>
            </a:r>
          </a:p>
        </p:txBody>
      </p:sp>
      <p:sp>
        <p:nvSpPr>
          <p:cNvPr id="3" name="Text Placeholder 6">
            <a:extLst>
              <a:ext uri="{FF2B5EF4-FFF2-40B4-BE49-F238E27FC236}">
                <a16:creationId xmlns:a16="http://schemas.microsoft.com/office/drawing/2014/main" id="{FADDAB32-E602-42AB-85E5-81A683738955}"/>
              </a:ext>
            </a:extLst>
          </p:cNvPr>
          <p:cNvSpPr>
            <a:spLocks noGrp="1"/>
          </p:cNvSpPr>
          <p:nvPr/>
        </p:nvSpPr>
        <p:spPr>
          <a:xfrm>
            <a:off x="907635" y="2205000"/>
            <a:ext cx="2739435" cy="268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Take a screenshot of the output in Part 2 Step 7.</a:t>
            </a:r>
          </a:p>
          <a:p>
            <a:r>
              <a:rPr lang="en-US" sz="2000" dirty="0"/>
              <a:t>It should show the ping activity alert.</a:t>
            </a:r>
            <a:endParaRPr lang="en-US" dirty="0"/>
          </a:p>
        </p:txBody>
      </p:sp>
      <p:pic>
        <p:nvPicPr>
          <p:cNvPr id="4" name="Picture 3" descr="A screenshot of a computer&#10;&#10;Description automatically generated">
            <a:extLst>
              <a:ext uri="{FF2B5EF4-FFF2-40B4-BE49-F238E27FC236}">
                <a16:creationId xmlns:a16="http://schemas.microsoft.com/office/drawing/2014/main" id="{AE42D290-4B35-49C0-7962-681843C76A33}"/>
              </a:ext>
            </a:extLst>
          </p:cNvPr>
          <p:cNvPicPr>
            <a:picLocks noChangeAspect="1"/>
          </p:cNvPicPr>
          <p:nvPr/>
        </p:nvPicPr>
        <p:blipFill>
          <a:blip r:embed="rId2"/>
          <a:stretch>
            <a:fillRect/>
          </a:stretch>
        </p:blipFill>
        <p:spPr>
          <a:xfrm>
            <a:off x="3910178" y="712610"/>
            <a:ext cx="7842977" cy="5143501"/>
          </a:xfrm>
          <a:prstGeom prst="rect">
            <a:avLst/>
          </a:prstGeom>
        </p:spPr>
      </p:pic>
    </p:spTree>
    <p:extLst>
      <p:ext uri="{BB962C8B-B14F-4D97-AF65-F5344CB8AC3E}">
        <p14:creationId xmlns:p14="http://schemas.microsoft.com/office/powerpoint/2010/main" val="27738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nvSpPr>
        <p:spPr>
          <a:xfrm>
            <a:off x="907635" y="887767"/>
            <a:ext cx="2739435" cy="168919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t>Creating Snort rules cont’d</a:t>
            </a:r>
          </a:p>
        </p:txBody>
      </p:sp>
      <p:sp>
        <p:nvSpPr>
          <p:cNvPr id="3" name="Text Placeholder 6">
            <a:extLst>
              <a:ext uri="{FF2B5EF4-FFF2-40B4-BE49-F238E27FC236}">
                <a16:creationId xmlns:a16="http://schemas.microsoft.com/office/drawing/2014/main" id="{FADDAB32-E602-42AB-85E5-81A683738955}"/>
              </a:ext>
            </a:extLst>
          </p:cNvPr>
          <p:cNvSpPr>
            <a:spLocks noGrp="1"/>
          </p:cNvSpPr>
          <p:nvPr/>
        </p:nvSpPr>
        <p:spPr>
          <a:xfrm>
            <a:off x="907635" y="2711027"/>
            <a:ext cx="2739435" cy="268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Take a screenshot of the output in Part 2 Step 8.</a:t>
            </a:r>
          </a:p>
          <a:p>
            <a:r>
              <a:rPr lang="en-US" sz="2000" dirty="0"/>
              <a:t>It should show the ICMP packets generated by the ping activity.</a:t>
            </a:r>
            <a:endParaRPr lang="en-US" dirty="0"/>
          </a:p>
        </p:txBody>
      </p:sp>
      <p:pic>
        <p:nvPicPr>
          <p:cNvPr id="4" name="Picture 3" descr="A screenshot of a computer&#10;&#10;Description automatically generated">
            <a:extLst>
              <a:ext uri="{FF2B5EF4-FFF2-40B4-BE49-F238E27FC236}">
                <a16:creationId xmlns:a16="http://schemas.microsoft.com/office/drawing/2014/main" id="{4F4C2114-06A3-2366-1195-0766AE8954A1}"/>
              </a:ext>
            </a:extLst>
          </p:cNvPr>
          <p:cNvPicPr>
            <a:picLocks noChangeAspect="1"/>
          </p:cNvPicPr>
          <p:nvPr/>
        </p:nvPicPr>
        <p:blipFill>
          <a:blip r:embed="rId2"/>
          <a:stretch>
            <a:fillRect/>
          </a:stretch>
        </p:blipFill>
        <p:spPr>
          <a:xfrm>
            <a:off x="4034223" y="761999"/>
            <a:ext cx="7326776" cy="5334001"/>
          </a:xfrm>
          <a:prstGeom prst="rect">
            <a:avLst/>
          </a:prstGeom>
        </p:spPr>
      </p:pic>
    </p:spTree>
    <p:extLst>
      <p:ext uri="{BB962C8B-B14F-4D97-AF65-F5344CB8AC3E}">
        <p14:creationId xmlns:p14="http://schemas.microsoft.com/office/powerpoint/2010/main" val="385130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fingerprint in black and white">
            <a:extLst>
              <a:ext uri="{FF2B5EF4-FFF2-40B4-BE49-F238E27FC236}">
                <a16:creationId xmlns:a16="http://schemas.microsoft.com/office/drawing/2014/main" id="{328A51F7-B594-9DCA-A53C-ADE18B25DAB2}"/>
              </a:ext>
            </a:extLst>
          </p:cNvPr>
          <p:cNvPicPr>
            <a:picLocks noChangeAspect="1"/>
          </p:cNvPicPr>
          <p:nvPr/>
        </p:nvPicPr>
        <p:blipFill rotWithShape="1">
          <a:blip r:embed="rId2"/>
          <a:srcRect t="5673" r="21646" b="1458"/>
          <a:stretch/>
        </p:blipFill>
        <p:spPr>
          <a:xfrm>
            <a:off x="3523488" y="10"/>
            <a:ext cx="8668512" cy="6857990"/>
          </a:xfrm>
          <a:prstGeom prst="rect">
            <a:avLst/>
          </a:prstGeom>
        </p:spPr>
      </p:pic>
      <p:sp>
        <p:nvSpPr>
          <p:cNvPr id="4" name="Rectangle 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Title 1">
            <a:extLst>
              <a:ext uri="{FF2B5EF4-FFF2-40B4-BE49-F238E27FC236}">
                <a16:creationId xmlns:a16="http://schemas.microsoft.com/office/drawing/2014/main" id="{C97C6442-75D9-2A22-0CB3-2967ED070EE3}"/>
              </a:ext>
            </a:extLst>
          </p:cNvPr>
          <p:cNvSpPr>
            <a:spLocks noGrp="1"/>
          </p:cNvSpPr>
          <p:nvPr/>
        </p:nvSpPr>
        <p:spPr>
          <a:xfrm>
            <a:off x="477981" y="1122363"/>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rPr>
              <a:t>Live Memory Analysis</a:t>
            </a:r>
          </a:p>
        </p:txBody>
      </p:sp>
      <p:sp>
        <p:nvSpPr>
          <p:cNvPr id="6" name="Rectangle 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Calibri" panose="020F0502020204030204"/>
            </a:endParaRPr>
          </a:p>
        </p:txBody>
      </p:sp>
      <p:sp>
        <p:nvSpPr>
          <p:cNvPr id="7" name="Rectangle 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916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nvSpPr>
        <p:spPr>
          <a:xfrm>
            <a:off x="907635" y="886006"/>
            <a:ext cx="2739435" cy="1164736"/>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t>Linux Processes</a:t>
            </a:r>
          </a:p>
        </p:txBody>
      </p:sp>
      <p:sp>
        <p:nvSpPr>
          <p:cNvPr id="3" name="Text Placeholder 6">
            <a:extLst>
              <a:ext uri="{FF2B5EF4-FFF2-40B4-BE49-F238E27FC236}">
                <a16:creationId xmlns:a16="http://schemas.microsoft.com/office/drawing/2014/main" id="{FADDAB32-E602-42AB-85E5-81A683738955}"/>
              </a:ext>
            </a:extLst>
          </p:cNvPr>
          <p:cNvSpPr>
            <a:spLocks noGrp="1"/>
          </p:cNvSpPr>
          <p:nvPr/>
        </p:nvSpPr>
        <p:spPr>
          <a:xfrm>
            <a:off x="907634" y="2336471"/>
            <a:ext cx="2739435" cy="268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Take a screenshot of the output in Part 1, Step 16. </a:t>
            </a:r>
          </a:p>
          <a:p>
            <a:r>
              <a:rPr lang="en-US" sz="2000" dirty="0"/>
              <a:t>It should show port 55000 open for both IPv4 and IPv6.</a:t>
            </a:r>
            <a:endParaRPr lang="en-US" dirty="0"/>
          </a:p>
        </p:txBody>
      </p:sp>
      <p:pic>
        <p:nvPicPr>
          <p:cNvPr id="4" name="Picture 3" descr="A screenshot of a computer&#10;&#10;Description automatically generated">
            <a:extLst>
              <a:ext uri="{FF2B5EF4-FFF2-40B4-BE49-F238E27FC236}">
                <a16:creationId xmlns:a16="http://schemas.microsoft.com/office/drawing/2014/main" id="{061BF79D-CC17-03A0-91DE-96322C787D0A}"/>
              </a:ext>
            </a:extLst>
          </p:cNvPr>
          <p:cNvPicPr>
            <a:picLocks noChangeAspect="1"/>
          </p:cNvPicPr>
          <p:nvPr/>
        </p:nvPicPr>
        <p:blipFill>
          <a:blip r:embed="rId2"/>
          <a:stretch>
            <a:fillRect/>
          </a:stretch>
        </p:blipFill>
        <p:spPr>
          <a:xfrm>
            <a:off x="4368093" y="1109461"/>
            <a:ext cx="6855999" cy="4229261"/>
          </a:xfrm>
          <a:prstGeom prst="rect">
            <a:avLst/>
          </a:prstGeom>
        </p:spPr>
      </p:pic>
    </p:spTree>
    <p:extLst>
      <p:ext uri="{BB962C8B-B14F-4D97-AF65-F5344CB8AC3E}">
        <p14:creationId xmlns:p14="http://schemas.microsoft.com/office/powerpoint/2010/main" val="2894090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nvSpPr>
        <p:spPr>
          <a:xfrm>
            <a:off x="907635" y="886007"/>
            <a:ext cx="2739435" cy="11387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t>Process Hacker</a:t>
            </a:r>
          </a:p>
        </p:txBody>
      </p:sp>
      <p:sp>
        <p:nvSpPr>
          <p:cNvPr id="3" name="Text Placeholder 6">
            <a:extLst>
              <a:ext uri="{FF2B5EF4-FFF2-40B4-BE49-F238E27FC236}">
                <a16:creationId xmlns:a16="http://schemas.microsoft.com/office/drawing/2014/main" id="{FADDAB32-E602-42AB-85E5-81A683738955}"/>
              </a:ext>
            </a:extLst>
          </p:cNvPr>
          <p:cNvSpPr>
            <a:spLocks noGrp="1"/>
          </p:cNvSpPr>
          <p:nvPr/>
        </p:nvSpPr>
        <p:spPr>
          <a:xfrm>
            <a:off x="907635" y="2252771"/>
            <a:ext cx="2739435" cy="268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Take a screenshot of the output in Part 2, Step 5. </a:t>
            </a:r>
          </a:p>
          <a:p>
            <a:r>
              <a:rPr lang="en-US" sz="2000" dirty="0"/>
              <a:t>It should show properties of a chosen process. </a:t>
            </a:r>
            <a:endParaRPr lang="en-US" dirty="0"/>
          </a:p>
        </p:txBody>
      </p:sp>
      <p:pic>
        <p:nvPicPr>
          <p:cNvPr id="4" name="Picture 3" descr="A screenshot of a computer&#10;&#10;Description automatically generated">
            <a:extLst>
              <a:ext uri="{FF2B5EF4-FFF2-40B4-BE49-F238E27FC236}">
                <a16:creationId xmlns:a16="http://schemas.microsoft.com/office/drawing/2014/main" id="{C0E73B48-9CF9-4DC3-6559-2B3A384FEA26}"/>
              </a:ext>
            </a:extLst>
          </p:cNvPr>
          <p:cNvPicPr>
            <a:picLocks noChangeAspect="1"/>
          </p:cNvPicPr>
          <p:nvPr/>
        </p:nvPicPr>
        <p:blipFill>
          <a:blip r:embed="rId2"/>
          <a:stretch>
            <a:fillRect/>
          </a:stretch>
        </p:blipFill>
        <p:spPr>
          <a:xfrm>
            <a:off x="3996308" y="525075"/>
            <a:ext cx="6895199" cy="5308387"/>
          </a:xfrm>
          <a:prstGeom prst="rect">
            <a:avLst/>
          </a:prstGeom>
        </p:spPr>
      </p:pic>
    </p:spTree>
    <p:extLst>
      <p:ext uri="{BB962C8B-B14F-4D97-AF65-F5344CB8AC3E}">
        <p14:creationId xmlns:p14="http://schemas.microsoft.com/office/powerpoint/2010/main" val="340660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nvSpPr>
        <p:spPr>
          <a:xfrm>
            <a:off x="907634" y="886006"/>
            <a:ext cx="2739435" cy="114698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t>Process Monitor</a:t>
            </a:r>
          </a:p>
        </p:txBody>
      </p:sp>
      <p:sp>
        <p:nvSpPr>
          <p:cNvPr id="3" name="Text Placeholder 6">
            <a:extLst>
              <a:ext uri="{FF2B5EF4-FFF2-40B4-BE49-F238E27FC236}">
                <a16:creationId xmlns:a16="http://schemas.microsoft.com/office/drawing/2014/main" id="{FADDAB32-E602-42AB-85E5-81A683738955}"/>
              </a:ext>
            </a:extLst>
          </p:cNvPr>
          <p:cNvSpPr>
            <a:spLocks noGrp="1"/>
          </p:cNvSpPr>
          <p:nvPr/>
        </p:nvSpPr>
        <p:spPr>
          <a:xfrm>
            <a:off x="907634" y="2226769"/>
            <a:ext cx="2739435" cy="268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Take a screenshot of the output in Part 3, </a:t>
            </a:r>
            <a:r>
              <a:rPr lang="en-US" sz="2000"/>
              <a:t>Step 13.</a:t>
            </a:r>
            <a:endParaRPr lang="en-US" sz="2000" dirty="0"/>
          </a:p>
          <a:p>
            <a:r>
              <a:rPr lang="en-US" sz="2000" dirty="0"/>
              <a:t>It should show </a:t>
            </a:r>
            <a:r>
              <a:rPr lang="en-US" sz="2000" dirty="0" err="1"/>
              <a:t>ifFaceName</a:t>
            </a:r>
            <a:r>
              <a:rPr lang="en-US" sz="2000" dirty="0"/>
              <a:t> in the Path column and Data: Roman in the Detail column.</a:t>
            </a:r>
          </a:p>
        </p:txBody>
      </p:sp>
      <p:pic>
        <p:nvPicPr>
          <p:cNvPr id="4" name="Picture 3" descr="A screenshot of a computer&#10;&#10;Description automatically generated">
            <a:extLst>
              <a:ext uri="{FF2B5EF4-FFF2-40B4-BE49-F238E27FC236}">
                <a16:creationId xmlns:a16="http://schemas.microsoft.com/office/drawing/2014/main" id="{724F508A-7992-FFB7-0026-FE1A68880642}"/>
              </a:ext>
            </a:extLst>
          </p:cNvPr>
          <p:cNvPicPr>
            <a:picLocks noChangeAspect="1"/>
          </p:cNvPicPr>
          <p:nvPr/>
        </p:nvPicPr>
        <p:blipFill>
          <a:blip r:embed="rId2"/>
          <a:stretch>
            <a:fillRect/>
          </a:stretch>
        </p:blipFill>
        <p:spPr>
          <a:xfrm>
            <a:off x="3994575" y="749192"/>
            <a:ext cx="7506983" cy="5141900"/>
          </a:xfrm>
          <a:prstGeom prst="rect">
            <a:avLst/>
          </a:prstGeom>
        </p:spPr>
      </p:pic>
    </p:spTree>
    <p:extLst>
      <p:ext uri="{BB962C8B-B14F-4D97-AF65-F5344CB8AC3E}">
        <p14:creationId xmlns:p14="http://schemas.microsoft.com/office/powerpoint/2010/main" val="408991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gital padlock art">
            <a:extLst>
              <a:ext uri="{FF2B5EF4-FFF2-40B4-BE49-F238E27FC236}">
                <a16:creationId xmlns:a16="http://schemas.microsoft.com/office/drawing/2014/main" id="{70195A5A-4F82-DFB5-05AB-2DE9649347C1}"/>
              </a:ext>
            </a:extLst>
          </p:cNvPr>
          <p:cNvPicPr>
            <a:picLocks noChangeAspect="1"/>
          </p:cNvPicPr>
          <p:nvPr/>
        </p:nvPicPr>
        <p:blipFill rotWithShape="1">
          <a:blip r:embed="rId2"/>
          <a:srcRect t="21564" r="-2" b="1941"/>
          <a:stretch/>
        </p:blipFill>
        <p:spPr>
          <a:xfrm>
            <a:off x="20" y="10"/>
            <a:ext cx="12191980" cy="6857990"/>
          </a:xfrm>
          <a:prstGeom prst="rect">
            <a:avLst/>
          </a:prstGeom>
        </p:spPr>
      </p:pic>
      <p:sp>
        <p:nvSpPr>
          <p:cNvPr id="3" name="Rectangle 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1">
            <a:extLst>
              <a:ext uri="{FF2B5EF4-FFF2-40B4-BE49-F238E27FC236}">
                <a16:creationId xmlns:a16="http://schemas.microsoft.com/office/drawing/2014/main" id="{D7B76B43-B441-7C89-CE49-3D8E9252FADF}"/>
              </a:ext>
            </a:extLst>
          </p:cNvPr>
          <p:cNvSpPr>
            <a:spLocks noGrp="1"/>
          </p:cNvSpPr>
          <p:nvPr/>
        </p:nvSpPr>
        <p:spPr>
          <a:xfrm>
            <a:off x="523875" y="531724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tx1">
                    <a:lumMod val="85000"/>
                    <a:lumOff val="15000"/>
                  </a:schemeClr>
                </a:solidFill>
              </a:rPr>
              <a:t>Firewall</a:t>
            </a:r>
          </a:p>
        </p:txBody>
      </p:sp>
      <p:cxnSp>
        <p:nvCxnSpPr>
          <p:cNvPr id="5" name="Straight Connector 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12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nvSpPr>
        <p:spPr>
          <a:xfrm>
            <a:off x="907635" y="886007"/>
            <a:ext cx="2739435" cy="1129406"/>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t>Time-based Access</a:t>
            </a:r>
          </a:p>
        </p:txBody>
      </p:sp>
      <p:sp>
        <p:nvSpPr>
          <p:cNvPr id="3" name="Text Placeholder 6">
            <a:extLst>
              <a:ext uri="{FF2B5EF4-FFF2-40B4-BE49-F238E27FC236}">
                <a16:creationId xmlns:a16="http://schemas.microsoft.com/office/drawing/2014/main" id="{FADDAB32-E602-42AB-85E5-81A683738955}"/>
              </a:ext>
            </a:extLst>
          </p:cNvPr>
          <p:cNvSpPr>
            <a:spLocks noGrp="1"/>
          </p:cNvSpPr>
          <p:nvPr/>
        </p:nvSpPr>
        <p:spPr>
          <a:xfrm>
            <a:off x="907635" y="2256571"/>
            <a:ext cx="2739435" cy="268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Take a screenshot of the output in Part 1 Step 21.</a:t>
            </a:r>
          </a:p>
          <a:p>
            <a:r>
              <a:rPr lang="en-US" sz="2000" dirty="0"/>
              <a:t>It should show the output of the DMZ Route Table.</a:t>
            </a:r>
          </a:p>
        </p:txBody>
      </p:sp>
      <p:pic>
        <p:nvPicPr>
          <p:cNvPr id="4" name="Picture 3" descr="A screenshot of a computer&#10;&#10;Description automatically generated">
            <a:extLst>
              <a:ext uri="{FF2B5EF4-FFF2-40B4-BE49-F238E27FC236}">
                <a16:creationId xmlns:a16="http://schemas.microsoft.com/office/drawing/2014/main" id="{FC957417-D221-8582-D96B-9CCCDAB044EE}"/>
              </a:ext>
            </a:extLst>
          </p:cNvPr>
          <p:cNvPicPr>
            <a:picLocks noChangeAspect="1"/>
          </p:cNvPicPr>
          <p:nvPr/>
        </p:nvPicPr>
        <p:blipFill>
          <a:blip r:embed="rId2"/>
          <a:stretch>
            <a:fillRect/>
          </a:stretch>
        </p:blipFill>
        <p:spPr>
          <a:xfrm>
            <a:off x="4456299" y="1451042"/>
            <a:ext cx="7134225" cy="2828925"/>
          </a:xfrm>
          <a:prstGeom prst="rect">
            <a:avLst/>
          </a:prstGeom>
        </p:spPr>
      </p:pic>
    </p:spTree>
    <p:extLst>
      <p:ext uri="{BB962C8B-B14F-4D97-AF65-F5344CB8AC3E}">
        <p14:creationId xmlns:p14="http://schemas.microsoft.com/office/powerpoint/2010/main" val="311750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nvSpPr>
        <p:spPr>
          <a:xfrm>
            <a:off x="907635" y="886007"/>
            <a:ext cx="2739435" cy="1120076"/>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t>Time-based Access</a:t>
            </a:r>
          </a:p>
        </p:txBody>
      </p:sp>
      <p:sp>
        <p:nvSpPr>
          <p:cNvPr id="3" name="Text Placeholder 6">
            <a:extLst>
              <a:ext uri="{FF2B5EF4-FFF2-40B4-BE49-F238E27FC236}">
                <a16:creationId xmlns:a16="http://schemas.microsoft.com/office/drawing/2014/main" id="{FADDAB32-E602-42AB-85E5-81A683738955}"/>
              </a:ext>
            </a:extLst>
          </p:cNvPr>
          <p:cNvSpPr>
            <a:spLocks noGrp="1"/>
          </p:cNvSpPr>
          <p:nvPr/>
        </p:nvSpPr>
        <p:spPr>
          <a:xfrm>
            <a:off x="907635" y="2256571"/>
            <a:ext cx="2739435" cy="268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Take a screenshot of the output in Part 1 Step 26.</a:t>
            </a:r>
          </a:p>
          <a:p>
            <a:r>
              <a:rPr lang="en-US" sz="2000" dirty="0"/>
              <a:t>It should show a successful ping from the Ubuntu Web VM and the DMZ VM.</a:t>
            </a:r>
          </a:p>
          <a:p>
            <a:endParaRPr lang="en-US" sz="2000" dirty="0"/>
          </a:p>
        </p:txBody>
      </p:sp>
      <p:pic>
        <p:nvPicPr>
          <p:cNvPr id="4" name="Picture 3" descr="A screenshot of a computer program&#10;&#10;Description automatically generated">
            <a:extLst>
              <a:ext uri="{FF2B5EF4-FFF2-40B4-BE49-F238E27FC236}">
                <a16:creationId xmlns:a16="http://schemas.microsoft.com/office/drawing/2014/main" id="{8F28F69F-85CF-B587-8F3F-09FC6F22B222}"/>
              </a:ext>
            </a:extLst>
          </p:cNvPr>
          <p:cNvPicPr>
            <a:picLocks noChangeAspect="1"/>
          </p:cNvPicPr>
          <p:nvPr/>
        </p:nvPicPr>
        <p:blipFill>
          <a:blip r:embed="rId2"/>
          <a:stretch>
            <a:fillRect/>
          </a:stretch>
        </p:blipFill>
        <p:spPr>
          <a:xfrm>
            <a:off x="4511848" y="885785"/>
            <a:ext cx="6824623" cy="4561355"/>
          </a:xfrm>
          <a:prstGeom prst="rect">
            <a:avLst/>
          </a:prstGeom>
        </p:spPr>
      </p:pic>
    </p:spTree>
    <p:extLst>
      <p:ext uri="{BB962C8B-B14F-4D97-AF65-F5344CB8AC3E}">
        <p14:creationId xmlns:p14="http://schemas.microsoft.com/office/powerpoint/2010/main" val="254020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Title 1">
            <a:extLst>
              <a:ext uri="{FF2B5EF4-FFF2-40B4-BE49-F238E27FC236}">
                <a16:creationId xmlns:a16="http://schemas.microsoft.com/office/drawing/2014/main" id="{197F5FAB-28D9-844C-A48B-6695BA97D87E}"/>
              </a:ext>
            </a:extLst>
          </p:cNvPr>
          <p:cNvSpPr>
            <a:spLocks noGrp="1"/>
          </p:cNvSpPr>
          <p:nvPr/>
        </p:nvSpPr>
        <p:spPr>
          <a:xfrm>
            <a:off x="826396" y="586855"/>
            <a:ext cx="4230100"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solidFill>
                  <a:srgbClr val="FFFFFF"/>
                </a:solidFill>
              </a:rPr>
              <a:t>Introduction</a:t>
            </a:r>
          </a:p>
        </p:txBody>
      </p:sp>
      <p:sp>
        <p:nvSpPr>
          <p:cNvPr id="11" name="Content Placeholder 2">
            <a:extLst>
              <a:ext uri="{FF2B5EF4-FFF2-40B4-BE49-F238E27FC236}">
                <a16:creationId xmlns:a16="http://schemas.microsoft.com/office/drawing/2014/main" id="{FFA2AE6F-3D56-723C-CB61-3EC652FDC9CB}"/>
              </a:ext>
            </a:extLst>
          </p:cNvPr>
          <p:cNvSpPr>
            <a:spLocks noGrp="1"/>
          </p:cNvSpPr>
          <p:nvPr/>
        </p:nvSpPr>
        <p:spPr>
          <a:xfrm>
            <a:off x="6503158" y="649480"/>
            <a:ext cx="4862447" cy="55460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ea typeface="+mn-lt"/>
                <a:cs typeface="+mn-lt"/>
              </a:rPr>
              <a:t>The purpose of this project was to develop a general understanding of infrastructure security, vulnerability scans, the use of Wireshark and analysis. </a:t>
            </a:r>
            <a:endParaRPr lang="en-US" sz="2000" dirty="0"/>
          </a:p>
        </p:txBody>
      </p:sp>
    </p:spTree>
    <p:extLst>
      <p:ext uri="{BB962C8B-B14F-4D97-AF65-F5344CB8AC3E}">
        <p14:creationId xmlns:p14="http://schemas.microsoft.com/office/powerpoint/2010/main" val="414389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FADDAB32-E602-42AB-85E5-81A683738955}"/>
              </a:ext>
            </a:extLst>
          </p:cNvPr>
          <p:cNvSpPr>
            <a:spLocks noGrp="1"/>
          </p:cNvSpPr>
          <p:nvPr/>
        </p:nvSpPr>
        <p:spPr>
          <a:xfrm>
            <a:off x="907635" y="2308555"/>
            <a:ext cx="2739435" cy="268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Take a screenshot of the output in Part 1 Step 34.</a:t>
            </a:r>
          </a:p>
          <a:p>
            <a:r>
              <a:rPr lang="en-US" sz="2000" dirty="0"/>
              <a:t>It should show two time-based access rules in the FORWARD chain</a:t>
            </a:r>
            <a:endParaRPr lang="en-US" dirty="0"/>
          </a:p>
        </p:txBody>
      </p:sp>
      <p:sp>
        <p:nvSpPr>
          <p:cNvPr id="3" name="Title 1">
            <a:extLst>
              <a:ext uri="{FF2B5EF4-FFF2-40B4-BE49-F238E27FC236}">
                <a16:creationId xmlns:a16="http://schemas.microsoft.com/office/drawing/2014/main" id="{EEA03D7F-E9A5-4634-8CB0-1BDB151124C6}"/>
              </a:ext>
            </a:extLst>
          </p:cNvPr>
          <p:cNvSpPr txBox="1">
            <a:spLocks/>
          </p:cNvSpPr>
          <p:nvPr/>
        </p:nvSpPr>
        <p:spPr>
          <a:xfrm>
            <a:off x="907635" y="886007"/>
            <a:ext cx="2739435" cy="1129406"/>
          </a:xfrm>
          <a:prstGeom prst="rect">
            <a:avLst/>
          </a:prstGeom>
        </p:spPr>
        <p:txBody>
          <a:bodyPr vert="horz" lIns="91440" tIns="45720" rIns="91440" bIns="45720" rtlCol="0" anchor="b">
            <a:normAutofit fontScale="90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t>Time-based Access</a:t>
            </a:r>
            <a:endParaRPr lang="en-US" sz="4400" dirty="0"/>
          </a:p>
        </p:txBody>
      </p:sp>
      <p:pic>
        <p:nvPicPr>
          <p:cNvPr id="4" name="Picture 3" descr="A screenshot of a computer&#10;&#10;Description automatically generated">
            <a:extLst>
              <a:ext uri="{FF2B5EF4-FFF2-40B4-BE49-F238E27FC236}">
                <a16:creationId xmlns:a16="http://schemas.microsoft.com/office/drawing/2014/main" id="{87B10DF5-1059-9D77-8B81-182F95D088C3}"/>
              </a:ext>
            </a:extLst>
          </p:cNvPr>
          <p:cNvPicPr>
            <a:picLocks noChangeAspect="1"/>
          </p:cNvPicPr>
          <p:nvPr/>
        </p:nvPicPr>
        <p:blipFill>
          <a:blip r:embed="rId2"/>
          <a:stretch>
            <a:fillRect/>
          </a:stretch>
        </p:blipFill>
        <p:spPr>
          <a:xfrm>
            <a:off x="4438289" y="885625"/>
            <a:ext cx="7112614" cy="4689742"/>
          </a:xfrm>
          <a:prstGeom prst="rect">
            <a:avLst/>
          </a:prstGeom>
        </p:spPr>
      </p:pic>
    </p:spTree>
    <p:extLst>
      <p:ext uri="{BB962C8B-B14F-4D97-AF65-F5344CB8AC3E}">
        <p14:creationId xmlns:p14="http://schemas.microsoft.com/office/powerpoint/2010/main" val="170593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Title 1">
            <a:extLst>
              <a:ext uri="{FF2B5EF4-FFF2-40B4-BE49-F238E27FC236}">
                <a16:creationId xmlns:a16="http://schemas.microsoft.com/office/drawing/2014/main" id="{4823355D-BFC9-C4C0-B4FE-E02C18A18A97}"/>
              </a:ext>
            </a:extLst>
          </p:cNvPr>
          <p:cNvSpPr>
            <a:spLocks noGrp="1"/>
          </p:cNvSpPr>
          <p:nvPr/>
        </p:nvSpPr>
        <p:spPr>
          <a:xfrm>
            <a:off x="826396" y="586855"/>
            <a:ext cx="4230100"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solidFill>
                  <a:srgbClr val="FFFFFF"/>
                </a:solidFill>
              </a:rPr>
              <a:t>Challenges</a:t>
            </a:r>
          </a:p>
        </p:txBody>
      </p:sp>
      <p:sp>
        <p:nvSpPr>
          <p:cNvPr id="9" name="Content Placeholder 2">
            <a:extLst>
              <a:ext uri="{FF2B5EF4-FFF2-40B4-BE49-F238E27FC236}">
                <a16:creationId xmlns:a16="http://schemas.microsoft.com/office/drawing/2014/main" id="{3C51630B-8A16-40FC-C126-ABFC12C64729}"/>
              </a:ext>
            </a:extLst>
          </p:cNvPr>
          <p:cNvSpPr>
            <a:spLocks noGrp="1"/>
          </p:cNvSpPr>
          <p:nvPr/>
        </p:nvSpPr>
        <p:spPr>
          <a:xfrm>
            <a:off x="6503158" y="649480"/>
            <a:ext cx="4862447" cy="55460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The instructions and instructional videos for this project were straight forward, however, I did encounter issues where I would type the wrong command in the terminal and I had to start over. I also completed the time-based access project on a day that was not set in the terminal, so I had to figure out how to change it from Mon-Fri to include Sun. I was able to figure it out and therefore completed the project.</a:t>
            </a:r>
          </a:p>
        </p:txBody>
      </p:sp>
    </p:spTree>
    <p:extLst>
      <p:ext uri="{BB962C8B-B14F-4D97-AF65-F5344CB8AC3E}">
        <p14:creationId xmlns:p14="http://schemas.microsoft.com/office/powerpoint/2010/main" val="400976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Title 1">
            <a:extLst>
              <a:ext uri="{FF2B5EF4-FFF2-40B4-BE49-F238E27FC236}">
                <a16:creationId xmlns:a16="http://schemas.microsoft.com/office/drawing/2014/main" id="{A44A40D4-19E1-607A-EFBD-5D3ED411A1C1}"/>
              </a:ext>
            </a:extLst>
          </p:cNvPr>
          <p:cNvSpPr>
            <a:spLocks noGrp="1"/>
          </p:cNvSpPr>
          <p:nvPr/>
        </p:nvSpPr>
        <p:spPr>
          <a:xfrm>
            <a:off x="826396" y="586855"/>
            <a:ext cx="4230100"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solidFill>
                  <a:srgbClr val="FFFFFF"/>
                </a:solidFill>
              </a:rPr>
              <a:t>Career Skills Acquired</a:t>
            </a:r>
          </a:p>
        </p:txBody>
      </p:sp>
      <p:sp>
        <p:nvSpPr>
          <p:cNvPr id="9" name="Content Placeholder 2">
            <a:extLst>
              <a:ext uri="{FF2B5EF4-FFF2-40B4-BE49-F238E27FC236}">
                <a16:creationId xmlns:a16="http://schemas.microsoft.com/office/drawing/2014/main" id="{B2A3F7A9-A119-5A15-A3B5-A2FD79A65DC4}"/>
              </a:ext>
            </a:extLst>
          </p:cNvPr>
          <p:cNvSpPr>
            <a:spLocks noGrp="1"/>
          </p:cNvSpPr>
          <p:nvPr/>
        </p:nvSpPr>
        <p:spPr>
          <a:xfrm>
            <a:off x="6503158" y="649480"/>
            <a:ext cx="4862447" cy="55460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Security Awareness</a:t>
            </a:r>
          </a:p>
          <a:p>
            <a:r>
              <a:rPr lang="en-US" sz="2000" dirty="0"/>
              <a:t>Firewalls</a:t>
            </a:r>
          </a:p>
          <a:p>
            <a:r>
              <a:rPr lang="en-US" sz="2000" dirty="0"/>
              <a:t>Wireshark</a:t>
            </a:r>
          </a:p>
          <a:p>
            <a:r>
              <a:rPr lang="en-US" sz="2000" dirty="0"/>
              <a:t>Vulnerability Scans</a:t>
            </a:r>
          </a:p>
          <a:p>
            <a:r>
              <a:rPr lang="en-US" sz="2000" dirty="0"/>
              <a:t>Creating Policies</a:t>
            </a:r>
          </a:p>
        </p:txBody>
      </p:sp>
    </p:spTree>
    <p:extLst>
      <p:ext uri="{BB962C8B-B14F-4D97-AF65-F5344CB8AC3E}">
        <p14:creationId xmlns:p14="http://schemas.microsoft.com/office/powerpoint/2010/main" val="1416838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Title 1">
            <a:extLst>
              <a:ext uri="{FF2B5EF4-FFF2-40B4-BE49-F238E27FC236}">
                <a16:creationId xmlns:a16="http://schemas.microsoft.com/office/drawing/2014/main" id="{A7D16980-2FC3-BE49-DC09-2576C5B3CBE0}"/>
              </a:ext>
            </a:extLst>
          </p:cNvPr>
          <p:cNvSpPr>
            <a:spLocks noGrp="1"/>
          </p:cNvSpPr>
          <p:nvPr/>
        </p:nvSpPr>
        <p:spPr>
          <a:xfrm>
            <a:off x="826396" y="586855"/>
            <a:ext cx="4230100"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solidFill>
                  <a:srgbClr val="FFFFFF"/>
                </a:solidFill>
              </a:rPr>
              <a:t>Project Conclusion</a:t>
            </a:r>
          </a:p>
        </p:txBody>
      </p:sp>
      <p:sp>
        <p:nvSpPr>
          <p:cNvPr id="9" name="Content Placeholder 2">
            <a:extLst>
              <a:ext uri="{FF2B5EF4-FFF2-40B4-BE49-F238E27FC236}">
                <a16:creationId xmlns:a16="http://schemas.microsoft.com/office/drawing/2014/main" id="{3022570C-26E4-B216-F331-FBE17DD3B9B6}"/>
              </a:ext>
            </a:extLst>
          </p:cNvPr>
          <p:cNvSpPr>
            <a:spLocks noGrp="1"/>
          </p:cNvSpPr>
          <p:nvPr/>
        </p:nvSpPr>
        <p:spPr>
          <a:xfrm>
            <a:off x="6503158" y="649480"/>
            <a:ext cx="4862447" cy="55460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Aptos Display"/>
            </a:endParaRPr>
          </a:p>
          <a:p>
            <a:r>
              <a:rPr lang="en-US" sz="2000" dirty="0">
                <a:latin typeface="Aptos Display"/>
                <a:ea typeface="+mn-lt"/>
                <a:cs typeface="+mn-lt"/>
              </a:rPr>
              <a:t>In this project, we had to follow many steps to learn about using Wireshark, firewalls and analysis.</a:t>
            </a:r>
            <a:endParaRPr lang="en-US" sz="2000" dirty="0">
              <a:latin typeface="Aptos Display"/>
            </a:endParaRPr>
          </a:p>
          <a:p>
            <a:endParaRPr lang="en-US" dirty="0">
              <a:latin typeface="Aptos Display"/>
            </a:endParaRPr>
          </a:p>
          <a:p>
            <a:r>
              <a:rPr lang="en-US" sz="2000" dirty="0">
                <a:latin typeface="Aptos Display"/>
                <a:ea typeface="+mn-lt"/>
                <a:cs typeface="+mn-lt"/>
              </a:rPr>
              <a:t>I learned a lot about using firewalls, Wireshark, creating snort rules and SSL certificates.</a:t>
            </a:r>
            <a:endParaRPr lang="en-US" sz="2000" dirty="0">
              <a:latin typeface="Aptos Display"/>
            </a:endParaRPr>
          </a:p>
          <a:p>
            <a:endParaRPr lang="en-US" sz="2000" dirty="0">
              <a:latin typeface="Aptos Display"/>
            </a:endParaRPr>
          </a:p>
        </p:txBody>
      </p:sp>
    </p:spTree>
    <p:extLst>
      <p:ext uri="{BB962C8B-B14F-4D97-AF65-F5344CB8AC3E}">
        <p14:creationId xmlns:p14="http://schemas.microsoft.com/office/powerpoint/2010/main" val="3541585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Title 1">
            <a:extLst>
              <a:ext uri="{FF2B5EF4-FFF2-40B4-BE49-F238E27FC236}">
                <a16:creationId xmlns:a16="http://schemas.microsoft.com/office/drawing/2014/main" id="{4949D8FA-1F05-8325-0B17-2C9A4AFE7124}"/>
              </a:ext>
            </a:extLst>
          </p:cNvPr>
          <p:cNvSpPr>
            <a:spLocks noGrp="1"/>
          </p:cNvSpPr>
          <p:nvPr/>
        </p:nvSpPr>
        <p:spPr>
          <a:xfrm>
            <a:off x="826396" y="586855"/>
            <a:ext cx="4230100"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a:solidFill>
                  <a:srgbClr val="FFFFFF"/>
                </a:solidFill>
              </a:rPr>
              <a:t>Sources</a:t>
            </a:r>
          </a:p>
        </p:txBody>
      </p:sp>
      <p:sp>
        <p:nvSpPr>
          <p:cNvPr id="9" name="Content Placeholder 2">
            <a:extLst>
              <a:ext uri="{FF2B5EF4-FFF2-40B4-BE49-F238E27FC236}">
                <a16:creationId xmlns:a16="http://schemas.microsoft.com/office/drawing/2014/main" id="{A5091CA7-AB48-B730-86CD-2BBBC14B75E2}"/>
              </a:ext>
            </a:extLst>
          </p:cNvPr>
          <p:cNvSpPr>
            <a:spLocks noGrp="1"/>
          </p:cNvSpPr>
          <p:nvPr/>
        </p:nvSpPr>
        <p:spPr>
          <a:xfrm>
            <a:off x="6503158" y="649480"/>
            <a:ext cx="4862447" cy="55460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sz="2000" dirty="0"/>
              <a:t>SEC90 Project Guides</a:t>
            </a:r>
          </a:p>
          <a:p>
            <a:pPr marL="457200" indent="-457200">
              <a:buAutoNum type="arabicPeriod"/>
            </a:pPr>
            <a:r>
              <a:rPr lang="en-US" sz="2000" dirty="0"/>
              <a:t>Infosec lab instructions</a:t>
            </a:r>
          </a:p>
        </p:txBody>
      </p:sp>
    </p:spTree>
    <p:extLst>
      <p:ext uri="{BB962C8B-B14F-4D97-AF65-F5344CB8AC3E}">
        <p14:creationId xmlns:p14="http://schemas.microsoft.com/office/powerpoint/2010/main" val="18485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ransparent padlock">
            <a:extLst>
              <a:ext uri="{FF2B5EF4-FFF2-40B4-BE49-F238E27FC236}">
                <a16:creationId xmlns:a16="http://schemas.microsoft.com/office/drawing/2014/main" id="{3BA5EB8D-97A9-98C4-8348-11B8F69BBFC4}"/>
              </a:ext>
            </a:extLst>
          </p:cNvPr>
          <p:cNvPicPr>
            <a:picLocks noChangeAspect="1"/>
          </p:cNvPicPr>
          <p:nvPr/>
        </p:nvPicPr>
        <p:blipFill rotWithShape="1">
          <a:blip r:embed="rId2"/>
          <a:srcRect l="7162" t="9085" r="17591" b="66"/>
          <a:stretch/>
        </p:blipFill>
        <p:spPr>
          <a:xfrm>
            <a:off x="-2" y="10"/>
            <a:ext cx="8668512" cy="6857990"/>
          </a:xfrm>
          <a:prstGeom prst="rect">
            <a:avLst/>
          </a:prstGeom>
        </p:spPr>
      </p:pic>
      <p:sp>
        <p:nvSpPr>
          <p:cNvPr id="6" name="Rectangle 5">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Title 1">
            <a:extLst>
              <a:ext uri="{FF2B5EF4-FFF2-40B4-BE49-F238E27FC236}">
                <a16:creationId xmlns:a16="http://schemas.microsoft.com/office/drawing/2014/main" id="{BB2E6845-8426-751B-CC4D-F3397644798A}"/>
              </a:ext>
            </a:extLst>
          </p:cNvPr>
          <p:cNvSpPr>
            <a:spLocks noGrp="1"/>
          </p:cNvSpPr>
          <p:nvPr/>
        </p:nvSpPr>
        <p:spPr>
          <a:xfrm>
            <a:off x="7848600" y="1122363"/>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00000"/>
                </a:solidFill>
                <a:latin typeface="Calibri"/>
                <a:cs typeface="Calibri"/>
              </a:rPr>
              <a:t>Intrusion Analysis using Wireshark</a:t>
            </a:r>
            <a:endParaRPr lang="en-US" dirty="0"/>
          </a:p>
        </p:txBody>
      </p:sp>
      <p:sp>
        <p:nvSpPr>
          <p:cNvPr id="8" name="Rectangle 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Calibri" panose="020F0502020204030204"/>
            </a:endParaRPr>
          </a:p>
        </p:txBody>
      </p:sp>
      <p:sp>
        <p:nvSpPr>
          <p:cNvPr id="9" name="Rectangle 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29BA0AB-E07B-938D-4132-3355574225EC}"/>
              </a:ext>
            </a:extLst>
          </p:cNvPr>
          <p:cNvSpPr txBox="1"/>
          <p:nvPr/>
        </p:nvSpPr>
        <p:spPr>
          <a:xfrm>
            <a:off x="8553611" y="2361559"/>
            <a:ext cx="3114594"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chemeClr val="bg1"/>
                </a:solidFill>
                <a:latin typeface="Calibri"/>
              </a:rPr>
              <a:t>Intrusion Analysis using Wireshark</a:t>
            </a:r>
            <a:endParaRPr lang="en-US" sz="4400">
              <a:solidFill>
                <a:schemeClr val="bg1"/>
              </a:solidFill>
              <a:latin typeface="Calibri"/>
              <a:cs typeface="Calibri"/>
            </a:endParaRPr>
          </a:p>
        </p:txBody>
      </p:sp>
    </p:spTree>
    <p:extLst>
      <p:ext uri="{BB962C8B-B14F-4D97-AF65-F5344CB8AC3E}">
        <p14:creationId xmlns:p14="http://schemas.microsoft.com/office/powerpoint/2010/main" val="1211908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570DED-E942-4274-A5C5-61D0403EDC64}"/>
              </a:ext>
            </a:extLst>
          </p:cNvPr>
          <p:cNvSpPr>
            <a:spLocks noGrp="1"/>
          </p:cNvSpPr>
          <p:nvPr/>
        </p:nvSpPr>
        <p:spPr>
          <a:xfrm>
            <a:off x="479954" y="186482"/>
            <a:ext cx="8144414" cy="78594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t>Basic attack analysis</a:t>
            </a:r>
          </a:p>
        </p:txBody>
      </p:sp>
      <p:sp>
        <p:nvSpPr>
          <p:cNvPr id="5" name="Text Placeholder 6">
            <a:extLst>
              <a:ext uri="{FF2B5EF4-FFF2-40B4-BE49-F238E27FC236}">
                <a16:creationId xmlns:a16="http://schemas.microsoft.com/office/drawing/2014/main" id="{FADDAB32-E602-42AB-85E5-81A683738955}"/>
              </a:ext>
            </a:extLst>
          </p:cNvPr>
          <p:cNvSpPr>
            <a:spLocks noGrp="1"/>
          </p:cNvSpPr>
          <p:nvPr/>
        </p:nvSpPr>
        <p:spPr>
          <a:xfrm>
            <a:off x="857753" y="1114497"/>
            <a:ext cx="9211713" cy="4627649"/>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F0302020204030204"/>
              <a:buChar char="•"/>
            </a:pPr>
            <a:r>
              <a:rPr lang="en-US" dirty="0"/>
              <a:t>Look at captures no. 20 and 22. (You can use the “Go” link at the top of the Wireshark screen to quickly go to a specific capture) Both packets are ICMP traffic but there are subtle differences between them.  Compare the time-to-live and data field sizes in the two packets.  What differences do you see?</a:t>
            </a:r>
            <a:endParaRPr lang="en-US" dirty="0">
              <a:cs typeface="Calibri"/>
            </a:endParaRPr>
          </a:p>
          <a:p>
            <a:pPr marL="800100" lvl="1" indent="-342900">
              <a:buFont typeface="Courier New" panose="020F0302020204030204"/>
              <a:buChar char="o"/>
            </a:pPr>
            <a:r>
              <a:rPr lang="en-US" dirty="0">
                <a:cs typeface="Calibri"/>
              </a:rPr>
              <a:t>Packet 20's time to live is 64 and Packet 22's time to live is 128. </a:t>
            </a:r>
          </a:p>
          <a:p>
            <a:pPr marL="800100" lvl="1" indent="-342900">
              <a:buFont typeface="Courier New" panose="020F0302020204030204"/>
              <a:buChar char="o"/>
            </a:pPr>
            <a:r>
              <a:rPr lang="en-US" dirty="0">
                <a:cs typeface="Calibri"/>
              </a:rPr>
              <a:t>Packet 20 is going to 192.168.25.50 and Packet 22 is going to 192.168.25.1</a:t>
            </a:r>
          </a:p>
          <a:p>
            <a:pPr marL="800100" lvl="1" indent="-342900">
              <a:buFont typeface="Courier New" panose="020F0302020204030204"/>
              <a:buChar char="o"/>
            </a:pPr>
            <a:endParaRPr lang="en-US" dirty="0">
              <a:cs typeface="Calibri"/>
            </a:endParaRPr>
          </a:p>
          <a:p>
            <a:pPr marL="342900" indent="-342900">
              <a:buFont typeface="Arial" panose="020F0302020204030204"/>
              <a:buChar char="•"/>
            </a:pPr>
            <a:endParaRPr lang="en-US" dirty="0"/>
          </a:p>
          <a:p>
            <a:pPr marL="342900" indent="-342900">
              <a:buFont typeface="Arial" panose="020F0302020204030204"/>
              <a:buChar char="•"/>
            </a:pPr>
            <a:r>
              <a:rPr lang="en-US" dirty="0"/>
              <a:t>Do a little Internet research to discover which operating systems use the specific values in their ping commands. What operating system generated the echo request in capture 20?</a:t>
            </a:r>
            <a:br>
              <a:rPr lang="en-US" dirty="0">
                <a:cs typeface="Calibri"/>
              </a:rPr>
            </a:br>
            <a:r>
              <a:rPr lang="en-US" dirty="0">
                <a:cs typeface="Calibri"/>
              </a:rPr>
              <a:t>Linux uses a TTL value of 64 and Windows uses a TTL value of 128, so with that being said; Linux generated the echo request.</a:t>
            </a:r>
          </a:p>
          <a:p>
            <a:pPr marL="342900" indent="-342900">
              <a:buFont typeface="Arial" panose="020F0302020204030204"/>
              <a:buChar char="•"/>
            </a:pPr>
            <a:endParaRPr lang="en-US" dirty="0">
              <a:cs typeface="Calibri"/>
            </a:endParaRPr>
          </a:p>
          <a:p>
            <a:pPr marL="342900" indent="-342900">
              <a:buFont typeface="Arial" panose="020F0302020204030204"/>
              <a:buChar char="•"/>
            </a:pPr>
            <a:r>
              <a:rPr lang="en-US" dirty="0"/>
              <a:t>Review packet no. 37 and beyond, what do you think is taking place here? ____start of an attack.______</a:t>
            </a:r>
            <a:endParaRPr lang="en-US" dirty="0">
              <a:cs typeface="Calibri" panose="020F0502020204030204"/>
            </a:endParaRPr>
          </a:p>
          <a:p>
            <a:pPr marL="342900" lvl="0" indent="-342900">
              <a:buFont typeface="Arial" panose="020F0302020204030204"/>
              <a:buChar char="•"/>
            </a:pPr>
            <a:endParaRPr lang="en-US" dirty="0">
              <a:cs typeface="Calibri" panose="020F0502020204030204"/>
            </a:endParaRPr>
          </a:p>
          <a:p>
            <a:pPr marL="342900" indent="-342900">
              <a:buFont typeface="Arial" panose="020F0302020204030204"/>
              <a:buChar char="•"/>
            </a:pPr>
            <a:r>
              <a:rPr lang="en-US" dirty="0"/>
              <a:t>Look at capture 22846. What is suspicious about the flag settings in this packet? All of the options say 'not set' except fin and the TCP Flag is set to 'F'.</a:t>
            </a:r>
            <a:endParaRPr lang="en-US" dirty="0">
              <a:cs typeface="Calibri" panose="020F0502020204030204"/>
            </a:endParaRPr>
          </a:p>
          <a:p>
            <a:pPr marL="342900" lvl="0" indent="-342900">
              <a:buFont typeface="Arial" panose="020F0302020204030204"/>
              <a:buChar char="•"/>
            </a:pPr>
            <a:endParaRPr lang="en-US" dirty="0">
              <a:cs typeface="Calibri" panose="020F0502020204030204"/>
            </a:endParaRPr>
          </a:p>
          <a:p>
            <a:pPr marL="342900" indent="-342900">
              <a:buFont typeface="Arial" panose="020F0302020204030204"/>
              <a:buChar char="•"/>
            </a:pPr>
            <a:r>
              <a:rPr lang="en-US" dirty="0"/>
              <a:t>What is the IP address of the host being targeted? 192.168.25.1</a:t>
            </a:r>
            <a:endParaRPr lang="en-US" dirty="0">
              <a:cs typeface="Calibri" panose="020F0502020204030204"/>
            </a:endParaRPr>
          </a:p>
        </p:txBody>
      </p:sp>
    </p:spTree>
    <p:extLst>
      <p:ext uri="{BB962C8B-B14F-4D97-AF65-F5344CB8AC3E}">
        <p14:creationId xmlns:p14="http://schemas.microsoft.com/office/powerpoint/2010/main" val="228320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lluminated server room panel">
            <a:extLst>
              <a:ext uri="{FF2B5EF4-FFF2-40B4-BE49-F238E27FC236}">
                <a16:creationId xmlns:a16="http://schemas.microsoft.com/office/drawing/2014/main" id="{3929E86E-7AB9-E790-8249-AFF75D1AFBD2}"/>
              </a:ext>
            </a:extLst>
          </p:cNvPr>
          <p:cNvPicPr>
            <a:picLocks noChangeAspect="1"/>
          </p:cNvPicPr>
          <p:nvPr/>
        </p:nvPicPr>
        <p:blipFill rotWithShape="1">
          <a:blip r:embed="rId2"/>
          <a:srcRect l="18862" t="9090" r="4556" b="8"/>
          <a:stretch/>
        </p:blipFill>
        <p:spPr>
          <a:xfrm>
            <a:off x="-2" y="10"/>
            <a:ext cx="8668512" cy="6857990"/>
          </a:xfrm>
          <a:prstGeom prst="rect">
            <a:avLst/>
          </a:prstGeom>
        </p:spPr>
      </p:pic>
      <p:sp>
        <p:nvSpPr>
          <p:cNvPr id="6" name="Rectangle 5">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Title 1">
            <a:extLst>
              <a:ext uri="{FF2B5EF4-FFF2-40B4-BE49-F238E27FC236}">
                <a16:creationId xmlns:a16="http://schemas.microsoft.com/office/drawing/2014/main" id="{3C6B95AD-7EF4-DF10-4D66-519A55EF2F12}"/>
              </a:ext>
            </a:extLst>
          </p:cNvPr>
          <p:cNvSpPr>
            <a:spLocks noGrp="1"/>
          </p:cNvSpPr>
          <p:nvPr/>
        </p:nvSpPr>
        <p:spPr>
          <a:xfrm>
            <a:off x="7848600" y="1122363"/>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rPr>
              <a:t>Open SSL</a:t>
            </a:r>
          </a:p>
        </p:txBody>
      </p:sp>
      <p:sp>
        <p:nvSpPr>
          <p:cNvPr id="8" name="Rectangle 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Calibri" panose="020F0502020204030204"/>
            </a:endParaRPr>
          </a:p>
        </p:txBody>
      </p:sp>
      <p:sp>
        <p:nvSpPr>
          <p:cNvPr id="9" name="Rectangle 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82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nvSpPr>
        <p:spPr>
          <a:xfrm>
            <a:off x="907634" y="891947"/>
            <a:ext cx="2739435" cy="2203412"/>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t>Creating and testing an SSL/TLS file</a:t>
            </a:r>
          </a:p>
        </p:txBody>
      </p:sp>
      <p:sp>
        <p:nvSpPr>
          <p:cNvPr id="3" name="Text Placeholder 6">
            <a:extLst>
              <a:ext uri="{FF2B5EF4-FFF2-40B4-BE49-F238E27FC236}">
                <a16:creationId xmlns:a16="http://schemas.microsoft.com/office/drawing/2014/main" id="{FADDAB32-E602-42AB-85E5-81A683738955}"/>
              </a:ext>
            </a:extLst>
          </p:cNvPr>
          <p:cNvSpPr>
            <a:spLocks noGrp="1"/>
          </p:cNvSpPr>
          <p:nvPr/>
        </p:nvSpPr>
        <p:spPr>
          <a:xfrm>
            <a:off x="907634" y="3330762"/>
            <a:ext cx="2739435" cy="268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Take a screenshot of the output in Step 20.</a:t>
            </a:r>
          </a:p>
          <a:p>
            <a:r>
              <a:rPr lang="en-US" sz="2000" dirty="0"/>
              <a:t>It should show the GET request in the Info column.</a:t>
            </a:r>
            <a:endParaRPr lang="en-US" dirty="0"/>
          </a:p>
        </p:txBody>
      </p:sp>
      <p:pic>
        <p:nvPicPr>
          <p:cNvPr id="4" name="Picture 3" descr="A screenshot of a computer&#10;&#10;Description automatically generated">
            <a:extLst>
              <a:ext uri="{FF2B5EF4-FFF2-40B4-BE49-F238E27FC236}">
                <a16:creationId xmlns:a16="http://schemas.microsoft.com/office/drawing/2014/main" id="{F519AF84-3C70-F6D4-0AE6-61AA5EDBBA14}"/>
              </a:ext>
            </a:extLst>
          </p:cNvPr>
          <p:cNvPicPr>
            <a:picLocks noChangeAspect="1"/>
          </p:cNvPicPr>
          <p:nvPr/>
        </p:nvPicPr>
        <p:blipFill>
          <a:blip r:embed="rId2"/>
          <a:stretch>
            <a:fillRect/>
          </a:stretch>
        </p:blipFill>
        <p:spPr>
          <a:xfrm>
            <a:off x="4060607" y="429025"/>
            <a:ext cx="7438952" cy="5590135"/>
          </a:xfrm>
          <a:prstGeom prst="rect">
            <a:avLst/>
          </a:prstGeom>
        </p:spPr>
      </p:pic>
    </p:spTree>
    <p:extLst>
      <p:ext uri="{BB962C8B-B14F-4D97-AF65-F5344CB8AC3E}">
        <p14:creationId xmlns:p14="http://schemas.microsoft.com/office/powerpoint/2010/main" val="175537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nvSpPr>
        <p:spPr>
          <a:xfrm>
            <a:off x="907634" y="891947"/>
            <a:ext cx="2739435" cy="2203412"/>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dirty="0"/>
              <a:t>Creating and testing an SSL/TLS file cont’d</a:t>
            </a:r>
          </a:p>
        </p:txBody>
      </p:sp>
      <p:sp>
        <p:nvSpPr>
          <p:cNvPr id="3" name="Text Placeholder 6">
            <a:extLst>
              <a:ext uri="{FF2B5EF4-FFF2-40B4-BE49-F238E27FC236}">
                <a16:creationId xmlns:a16="http://schemas.microsoft.com/office/drawing/2014/main" id="{FADDAB32-E602-42AB-85E5-81A683738955}"/>
              </a:ext>
            </a:extLst>
          </p:cNvPr>
          <p:cNvSpPr>
            <a:spLocks noGrp="1"/>
          </p:cNvSpPr>
          <p:nvPr/>
        </p:nvSpPr>
        <p:spPr>
          <a:xfrm>
            <a:off x="907634" y="3330762"/>
            <a:ext cx="2739435" cy="268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Take a screenshot of the output in </a:t>
            </a:r>
            <a:r>
              <a:rPr lang="en-US" sz="2000"/>
              <a:t>Step 22.</a:t>
            </a:r>
            <a:endParaRPr lang="en-US" sz="2000" dirty="0"/>
          </a:p>
          <a:p>
            <a:r>
              <a:rPr lang="en-US" sz="2000" dirty="0"/>
              <a:t>It should show the decrypted SSL stream.</a:t>
            </a:r>
            <a:endParaRPr lang="en-US" dirty="0"/>
          </a:p>
        </p:txBody>
      </p:sp>
      <p:pic>
        <p:nvPicPr>
          <p:cNvPr id="4" name="Picture 3" descr="A screenshot of a computer&#10;&#10;Description automatically generated">
            <a:extLst>
              <a:ext uri="{FF2B5EF4-FFF2-40B4-BE49-F238E27FC236}">
                <a16:creationId xmlns:a16="http://schemas.microsoft.com/office/drawing/2014/main" id="{6522CD76-D5FC-860A-92DD-8461C765B018}"/>
              </a:ext>
            </a:extLst>
          </p:cNvPr>
          <p:cNvPicPr>
            <a:picLocks noChangeAspect="1"/>
          </p:cNvPicPr>
          <p:nvPr/>
        </p:nvPicPr>
        <p:blipFill>
          <a:blip r:embed="rId2"/>
          <a:stretch>
            <a:fillRect/>
          </a:stretch>
        </p:blipFill>
        <p:spPr>
          <a:xfrm>
            <a:off x="4783628" y="307361"/>
            <a:ext cx="5531870" cy="6051177"/>
          </a:xfrm>
          <a:prstGeom prst="rect">
            <a:avLst/>
          </a:prstGeom>
        </p:spPr>
      </p:pic>
    </p:spTree>
    <p:extLst>
      <p:ext uri="{BB962C8B-B14F-4D97-AF65-F5344CB8AC3E}">
        <p14:creationId xmlns:p14="http://schemas.microsoft.com/office/powerpoint/2010/main" val="151880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Background">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2">
            <a:extLst>
              <a:ext uri="{FF2B5EF4-FFF2-40B4-BE49-F238E27FC236}">
                <a16:creationId xmlns:a16="http://schemas.microsoft.com/office/drawing/2014/main" id="{184F9D61-9303-40B4-9F7E-66A9B4EDC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1416414" cy="6858000"/>
          </a:xfrm>
          <a:prstGeom prst="rect">
            <a:avLst/>
          </a:prstGeom>
          <a:noFill/>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CPU with binary numbers and blueprint">
            <a:extLst>
              <a:ext uri="{FF2B5EF4-FFF2-40B4-BE49-F238E27FC236}">
                <a16:creationId xmlns:a16="http://schemas.microsoft.com/office/drawing/2014/main" id="{CC7584A8-F30A-0B6A-2D55-60788FAE0F76}"/>
              </a:ext>
            </a:extLst>
          </p:cNvPr>
          <p:cNvPicPr>
            <a:picLocks noChangeAspect="1"/>
          </p:cNvPicPr>
          <p:nvPr/>
        </p:nvPicPr>
        <p:blipFill rotWithShape="1">
          <a:blip r:embed="rId2"/>
          <a:srcRect l="6143" r="217" b="-2"/>
          <a:stretch/>
        </p:blipFill>
        <p:spPr>
          <a:xfrm>
            <a:off x="-1" y="-7258"/>
            <a:ext cx="12243727" cy="6865258"/>
          </a:xfrm>
          <a:prstGeom prst="rect">
            <a:avLst/>
          </a:prstGeom>
          <a:effectLst>
            <a:outerShdw blurRad="596900" dist="330200" dir="8820000" sx="87000" sy="87000" algn="ctr" rotWithShape="0">
              <a:srgbClr val="000000">
                <a:alpha val="29000"/>
              </a:srgbClr>
            </a:outerShdw>
          </a:effectLst>
        </p:spPr>
      </p:pic>
      <p:sp>
        <p:nvSpPr>
          <p:cNvPr id="5" name="Overlay">
            <a:extLst>
              <a:ext uri="{FF2B5EF4-FFF2-40B4-BE49-F238E27FC236}">
                <a16:creationId xmlns:a16="http://schemas.microsoft.com/office/drawing/2014/main" id="{648D746A-0359-4EAE-8CF9-062E28169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rot="16200000">
            <a:off x="-258714" y="258715"/>
            <a:ext cx="6858000" cy="6340569"/>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1">
            <a:extLst>
              <a:ext uri="{FF2B5EF4-FFF2-40B4-BE49-F238E27FC236}">
                <a16:creationId xmlns:a16="http://schemas.microsoft.com/office/drawing/2014/main" id="{38DEDB85-8492-FB5C-9088-C0F2ABB39BC6}"/>
              </a:ext>
            </a:extLst>
          </p:cNvPr>
          <p:cNvSpPr>
            <a:spLocks noGrp="1"/>
          </p:cNvSpPr>
          <p:nvPr/>
        </p:nvSpPr>
        <p:spPr>
          <a:xfrm>
            <a:off x="589558" y="1955428"/>
            <a:ext cx="4827628" cy="26540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FFFFFF"/>
                </a:solidFill>
              </a:rPr>
              <a:t>SNORT</a:t>
            </a:r>
            <a:endParaRPr lang="en-US" dirty="0"/>
          </a:p>
        </p:txBody>
      </p:sp>
    </p:spTree>
    <p:extLst>
      <p:ext uri="{BB962C8B-B14F-4D97-AF65-F5344CB8AC3E}">
        <p14:creationId xmlns:p14="http://schemas.microsoft.com/office/powerpoint/2010/main" val="414935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nvSpPr>
        <p:spPr>
          <a:xfrm>
            <a:off x="907635" y="896649"/>
            <a:ext cx="2739435" cy="104756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dirty="0"/>
              <a:t>Testing Snort rules</a:t>
            </a:r>
          </a:p>
        </p:txBody>
      </p:sp>
      <p:sp>
        <p:nvSpPr>
          <p:cNvPr id="3" name="Text Placeholder 6">
            <a:extLst>
              <a:ext uri="{FF2B5EF4-FFF2-40B4-BE49-F238E27FC236}">
                <a16:creationId xmlns:a16="http://schemas.microsoft.com/office/drawing/2014/main" id="{FADDAB32-E602-42AB-85E5-81A683738955}"/>
              </a:ext>
            </a:extLst>
          </p:cNvPr>
          <p:cNvSpPr>
            <a:spLocks noGrp="1"/>
          </p:cNvSpPr>
          <p:nvPr/>
        </p:nvSpPr>
        <p:spPr>
          <a:xfrm>
            <a:off x="907635" y="2070031"/>
            <a:ext cx="2739435" cy="268855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t>Take a screenshot of the output in Part 1 Step 17.</a:t>
            </a:r>
          </a:p>
          <a:p>
            <a:r>
              <a:rPr lang="en-US" sz="2000" dirty="0"/>
              <a:t>It should show the transcript of the XMAS scan alert.</a:t>
            </a:r>
            <a:endParaRPr lang="en-US" dirty="0"/>
          </a:p>
        </p:txBody>
      </p:sp>
      <p:pic>
        <p:nvPicPr>
          <p:cNvPr id="4" name="Picture 3" descr="A screenshot of a computer&#10;&#10;Description automatically generated">
            <a:extLst>
              <a:ext uri="{FF2B5EF4-FFF2-40B4-BE49-F238E27FC236}">
                <a16:creationId xmlns:a16="http://schemas.microsoft.com/office/drawing/2014/main" id="{3A6750A0-0F88-50BD-64C7-CD9F99E74223}"/>
              </a:ext>
            </a:extLst>
          </p:cNvPr>
          <p:cNvPicPr>
            <a:picLocks noChangeAspect="1"/>
          </p:cNvPicPr>
          <p:nvPr/>
        </p:nvPicPr>
        <p:blipFill>
          <a:blip r:embed="rId2"/>
          <a:stretch>
            <a:fillRect/>
          </a:stretch>
        </p:blipFill>
        <p:spPr>
          <a:xfrm>
            <a:off x="5046990" y="441157"/>
            <a:ext cx="5675410" cy="5983706"/>
          </a:xfrm>
          <a:prstGeom prst="rect">
            <a:avLst/>
          </a:prstGeom>
        </p:spPr>
      </p:pic>
    </p:spTree>
    <p:extLst>
      <p:ext uri="{BB962C8B-B14F-4D97-AF65-F5344CB8AC3E}">
        <p14:creationId xmlns:p14="http://schemas.microsoft.com/office/powerpoint/2010/main" val="490649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SEC290 Fundamentals of Infrastructure Security Course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90</cp:revision>
  <dcterms:created xsi:type="dcterms:W3CDTF">2024-06-23T22:28:58Z</dcterms:created>
  <dcterms:modified xsi:type="dcterms:W3CDTF">2024-06-23T22:40:16Z</dcterms:modified>
</cp:coreProperties>
</file>