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2" r:id="rId5"/>
    <p:sldId id="273" r:id="rId6"/>
    <p:sldId id="274" r:id="rId7"/>
    <p:sldId id="277" r:id="rId8"/>
    <p:sldId id="278" r:id="rId9"/>
    <p:sldId id="279" r:id="rId10"/>
    <p:sldId id="280" r:id="rId11"/>
    <p:sldId id="276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1" r:id="rId23"/>
    <p:sldId id="264" r:id="rId24"/>
    <p:sldId id="265" r:id="rId25"/>
    <p:sldId id="266" r:id="rId26"/>
    <p:sldId id="267" r:id="rId27"/>
    <p:sldId id="260" r:id="rId28"/>
    <p:sldId id="262" r:id="rId29"/>
    <p:sldId id="296" r:id="rId30"/>
    <p:sldId id="294" r:id="rId31"/>
    <p:sldId id="295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6C2798-C02D-10DE-CAE3-57DA0514AB7D}" v="49" dt="2023-10-21T18:23:42.651"/>
    <p1510:client id="{938BBA17-9C46-1267-A0FA-074A0CEF4D28}" v="609" dt="2023-10-22T06:33:36.705"/>
    <p1510:client id="{A0449857-8494-C532-D6E0-BBB7329F9B44}" v="378" dt="2023-10-21T18:16:28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7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5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36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0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1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9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2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1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4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0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0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7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7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8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5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14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13eb8628-02cc-4210-9bc2-68a68fe1b43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ffic Light Stock Photos, Images and Backgrounds for Free Download">
            <a:extLst>
              <a:ext uri="{FF2B5EF4-FFF2-40B4-BE49-F238E27FC236}">
                <a16:creationId xmlns:a16="http://schemas.microsoft.com/office/drawing/2014/main" id="{12B2DD74-D4B4-0C8E-5F15-19F5DB5F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" r="38172" b="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41" y="1128660"/>
            <a:ext cx="4023360" cy="141563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  <a:latin typeface="Sitka Heading"/>
              </a:rPr>
              <a:t>CEIS 114</a:t>
            </a:r>
            <a:br>
              <a:rPr lang="en-US" sz="4800" dirty="0">
                <a:solidFill>
                  <a:schemeClr val="tx1"/>
                </a:solidFill>
                <a:latin typeface="Sitka Heading"/>
              </a:rPr>
            </a:br>
            <a:r>
              <a:rPr lang="en-US" sz="4800" dirty="0">
                <a:solidFill>
                  <a:schemeClr val="tx1"/>
                </a:solidFill>
                <a:latin typeface="Sitka Heading"/>
              </a:rPr>
              <a:t>Final Project</a:t>
            </a:r>
            <a:r>
              <a:rPr lang="en-US" dirty="0">
                <a:solidFill>
                  <a:schemeClr val="tx1"/>
                </a:solidFill>
                <a:latin typeface="Sitka Heading"/>
              </a:rPr>
              <a:t> </a:t>
            </a:r>
            <a:endParaRPr lang="en-US" sz="4800">
              <a:solidFill>
                <a:schemeClr val="tx1"/>
              </a:solidFill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Sitka Heading"/>
              <a:ea typeface="Calibri Light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790" y="3726773"/>
            <a:ext cx="4023359" cy="120814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Creating a Multiple Traffic Light Controller with a Cross Walk and an Emergency Buzzer with secured IoT Control via Web</a:t>
            </a:r>
            <a:endParaRPr lang="en-US" sz="2000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18020D8-8223-C55E-80D6-0B5D8544EAC3}"/>
              </a:ext>
            </a:extLst>
          </p:cNvPr>
          <p:cNvSpPr txBox="1">
            <a:spLocks/>
          </p:cNvSpPr>
          <p:nvPr/>
        </p:nvSpPr>
        <p:spPr>
          <a:xfrm>
            <a:off x="328100" y="2521670"/>
            <a:ext cx="5213591" cy="8299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Sitka Text"/>
              </a:rPr>
              <a:t>By: Kaila </a:t>
            </a:r>
            <a:r>
              <a:rPr lang="en-US" sz="3200" err="1">
                <a:latin typeface="Sitka Text"/>
              </a:rPr>
              <a:t>Hamaday</a:t>
            </a:r>
            <a:endParaRPr lang="en-US" sz="3200">
              <a:latin typeface="Sitka Text"/>
            </a:endParaRP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Adding Multiple Traffic Lights</a:t>
            </a:r>
          </a:p>
        </p:txBody>
      </p:sp>
    </p:spTree>
    <p:extLst>
      <p:ext uri="{BB962C8B-B14F-4D97-AF65-F5344CB8AC3E}">
        <p14:creationId xmlns:p14="http://schemas.microsoft.com/office/powerpoint/2010/main" val="2941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9EE0E9-0392-40CC-87A7-7729D5DB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several different colored leds&#10;&#10;Description automatically generated">
            <a:extLst>
              <a:ext uri="{FF2B5EF4-FFF2-40B4-BE49-F238E27FC236}">
                <a16:creationId xmlns:a16="http://schemas.microsoft.com/office/drawing/2014/main" id="{DD28F843-13D9-F02A-CF0B-DA9509A9D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7" r="-1" b="10390"/>
          <a:stretch/>
        </p:blipFill>
        <p:spPr>
          <a:xfrm>
            <a:off x="867309" y="767422"/>
            <a:ext cx="10583330" cy="52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4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0" y="25820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320" y="710990"/>
            <a:ext cx="5334001" cy="182880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30D4AAF-533D-D683-75F3-CE5CA146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822" y="1862976"/>
            <a:ext cx="7302604" cy="41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Adding Crosswalk button</a:t>
            </a:r>
          </a:p>
        </p:txBody>
      </p:sp>
    </p:spTree>
    <p:extLst>
      <p:ext uri="{BB962C8B-B14F-4D97-AF65-F5344CB8AC3E}">
        <p14:creationId xmlns:p14="http://schemas.microsoft.com/office/powerpoint/2010/main" val="882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23" y="630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1246" y="1939007"/>
            <a:ext cx="5334001" cy="1828800"/>
          </a:xfrm>
        </p:spPr>
        <p:txBody>
          <a:bodyPr>
            <a:normAutofit fontScale="77500" lnSpcReduction="20000"/>
          </a:bodyPr>
          <a:lstStyle/>
          <a:p>
            <a:pPr marL="285750" lvl="0" indent="-285750">
              <a:buChar char="•"/>
            </a:pPr>
            <a:r>
              <a:rPr lang="en-US" dirty="0"/>
              <a:t>ESP 32 Board</a:t>
            </a:r>
            <a:endParaRPr lang="en-US"/>
          </a:p>
          <a:p>
            <a:pPr marL="285750" indent="-285750">
              <a:buChar char="•"/>
            </a:pPr>
            <a:r>
              <a:rPr lang="en-US" dirty="0"/>
              <a:t>Colored LEDs: Red, Yellow and Green (two sets)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220 Ohm Resistors (optional)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Push Button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Wires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Breadboard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3" name="Picture 2" descr="A circuit board with wires and lights&#10;&#10;Description automatically generated">
            <a:extLst>
              <a:ext uri="{FF2B5EF4-FFF2-40B4-BE49-F238E27FC236}">
                <a16:creationId xmlns:a16="http://schemas.microsoft.com/office/drawing/2014/main" id="{3FBDFBBD-737D-1812-F70A-3A7D7A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81623" y="1020828"/>
            <a:ext cx="4556885" cy="60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" y="630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42" y="723585"/>
            <a:ext cx="5334001" cy="182880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EEBA38D-57E9-0597-45A1-8BBF68F5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63" y="2200397"/>
            <a:ext cx="7075894" cy="400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3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43" y="795429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152" y="1340872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CA0C7D6-A700-1F6A-51D2-C816C1C9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88" y="2206021"/>
            <a:ext cx="4701729" cy="3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Adding an Emergency Buzzer &amp; LCD Display</a:t>
            </a:r>
          </a:p>
        </p:txBody>
      </p:sp>
    </p:spTree>
    <p:extLst>
      <p:ext uri="{BB962C8B-B14F-4D97-AF65-F5344CB8AC3E}">
        <p14:creationId xmlns:p14="http://schemas.microsoft.com/office/powerpoint/2010/main" val="20091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19" y="274165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/>
              <a:t>Picture of circuit with working LEDs and LCD display</a:t>
            </a:r>
            <a:endParaRPr lang="en-US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019" y="2039740"/>
            <a:ext cx="3932237" cy="3281363"/>
          </a:xfrm>
        </p:spPr>
        <p:txBody>
          <a:bodyPr/>
          <a:lstStyle/>
          <a:p>
            <a:pPr marL="285750" lvl="0" indent="-285750">
              <a:buChar char="•"/>
            </a:pPr>
            <a:r>
              <a:rPr lang="en-US" dirty="0"/>
              <a:t>ESP 32 Board</a:t>
            </a:r>
            <a:endParaRPr lang="en-US"/>
          </a:p>
          <a:p>
            <a:pPr marL="285750" indent="-285750">
              <a:buChar char="•"/>
            </a:pPr>
            <a:r>
              <a:rPr lang="en-US" dirty="0"/>
              <a:t>Colored LEDs: Red, Yellow and Green (two sets)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220 Ohm Resistors (optional)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Push Button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r>
              <a:rPr lang="en-US" dirty="0"/>
              <a:t>LCD Unit  with Message Display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Wires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Breadboard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3" name="Picture 2" descr="A circuit board with wires and a display&#10;&#10;Description automatically generated">
            <a:extLst>
              <a:ext uri="{FF2B5EF4-FFF2-40B4-BE49-F238E27FC236}">
                <a16:creationId xmlns:a16="http://schemas.microsoft.com/office/drawing/2014/main" id="{442428CD-16EF-95E8-BF4B-B1787717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453" y="1330508"/>
            <a:ext cx="5756563" cy="43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0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" y="-49750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047" y="603932"/>
            <a:ext cx="5334001" cy="182880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D712EE2-659F-0EBB-116B-6F0ACC0DE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2095882"/>
            <a:ext cx="10583611" cy="402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1553-CC52-77E3-7F1A-5A390CAA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6FCA9-8A7C-136B-731A-936D07BD9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74" y="195537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100"/>
              <a:t>The purpose of this project was to develop a Multiple Traffic Light Controller with a Cross Walk and an Emergency Buzzer with secured IoT Control via Web We built the system with our IoT Tech Core Kit and programming with the Arduino IDE.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100"/>
              <a:t>The smart traffic controller will encompass multiple devices: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ESP32 Board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LEDs (red, yellow, green, blue)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Mini Router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Buzzer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Button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100"/>
              <a:t>LCD Panel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1100"/>
          </a:p>
        </p:txBody>
      </p:sp>
      <p:pic>
        <p:nvPicPr>
          <p:cNvPr id="5" name="Picture Placeholder 4" descr="Traffic Light Stock Photos, Images and Backgrounds for Free Download">
            <a:extLst>
              <a:ext uri="{FF2B5EF4-FFF2-40B4-BE49-F238E27FC236}">
                <a16:creationId xmlns:a16="http://schemas.microsoft.com/office/drawing/2014/main" id="{F1C65EA8-44B0-EF82-D3A6-D8798289C1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203" r="26897" b="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4763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06" y="200314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242" y="1887970"/>
            <a:ext cx="3932237" cy="629950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65AD5A-AFD9-E4E1-DBEE-401793BCD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82" y="1599927"/>
            <a:ext cx="4656859" cy="45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Adding Remote Emergency Control</a:t>
            </a:r>
          </a:p>
        </p:txBody>
      </p:sp>
    </p:spTree>
    <p:extLst>
      <p:ext uri="{BB962C8B-B14F-4D97-AF65-F5344CB8AC3E}">
        <p14:creationId xmlns:p14="http://schemas.microsoft.com/office/powerpoint/2010/main" val="34658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19" y="242677"/>
            <a:ext cx="6803886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Picture of circuit with working LEDs and LCD display when Emergency button is pressed.  (Building/Operation)</a:t>
            </a:r>
            <a:endParaRPr lang="en-US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928" y="2178285"/>
            <a:ext cx="3932237" cy="3281363"/>
          </a:xfrm>
        </p:spPr>
        <p:txBody>
          <a:bodyPr>
            <a:normAutofit fontScale="85000" lnSpcReduction="10000"/>
          </a:bodyPr>
          <a:lstStyle/>
          <a:p>
            <a:pPr marL="285750" lvl="0" indent="-285750">
              <a:buChar char="•"/>
            </a:pPr>
            <a:r>
              <a:rPr lang="en-US" dirty="0"/>
              <a:t>ESP 32 Board</a:t>
            </a:r>
            <a:endParaRPr lang="en-US"/>
          </a:p>
          <a:p>
            <a:pPr marL="285750" indent="-285750">
              <a:buChar char="•"/>
            </a:pPr>
            <a:r>
              <a:rPr lang="en-US" dirty="0"/>
              <a:t>Colored LEDs: Red, Yellow and Green (two sets) - 2 Red Lights 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r>
              <a:rPr lang="en-US" dirty="0"/>
              <a:t>One Blue LED – Emergency Light 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220 Ohm Resistors (optional)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Push Button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r>
              <a:rPr lang="en-US" dirty="0"/>
              <a:t>LCD Unit 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r>
              <a:rPr lang="en-US" dirty="0"/>
              <a:t>Buzzer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buChar char="•"/>
            </a:pPr>
            <a:r>
              <a:rPr lang="en-US" dirty="0"/>
              <a:t>Wires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Breadboard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3" name="Picture 2" descr="A circuit board with wires and a display&#10;&#10;Description automatically generated">
            <a:extLst>
              <a:ext uri="{FF2B5EF4-FFF2-40B4-BE49-F238E27FC236}">
                <a16:creationId xmlns:a16="http://schemas.microsoft.com/office/drawing/2014/main" id="{6B63D776-53DA-FE6B-AA96-B3BCDB29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61351" y="1431561"/>
            <a:ext cx="4147547" cy="55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88" y="562767"/>
            <a:ext cx="3932237" cy="1318766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Screenshot/Picture of </a:t>
            </a:r>
            <a:r>
              <a:rPr lang="en-US" dirty="0">
                <a:solidFill>
                  <a:schemeClr val="tx1"/>
                </a:solidFill>
              </a:rPr>
              <a:t>your APP Connection Name</a:t>
            </a:r>
            <a:br>
              <a:rPr lang="en-US" sz="3600" b="0" i="0" u="none" strike="noStrike" baseline="0" dirty="0">
                <a:solidFill>
                  <a:srgbClr val="050505"/>
                </a:solidFill>
              </a:rPr>
            </a:br>
            <a:endParaRPr lang="en-US" sz="12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7FB6680-9F1D-5B6F-ADCB-F0DE2985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52" y="2013152"/>
            <a:ext cx="2592440" cy="3363333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8311863-AB33-117C-D4D0-81CBDACD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41" y="1264542"/>
            <a:ext cx="190138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3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44" y="771489"/>
            <a:ext cx="3932237" cy="1318766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Screenshot/Picture of </a:t>
            </a:r>
            <a:r>
              <a:rPr lang="en-US" dirty="0">
                <a:solidFill>
                  <a:schemeClr val="tx1"/>
                </a:solidFill>
              </a:rPr>
              <a:t>your Emergency ON Panel</a:t>
            </a:r>
            <a:br>
              <a:rPr lang="en-US" sz="3600" b="0" i="0" u="none" strike="noStrike" baseline="0" dirty="0">
                <a:solidFill>
                  <a:srgbClr val="050505"/>
                </a:solidFill>
              </a:rPr>
            </a:br>
            <a:endParaRPr lang="en-US" sz="12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B2AABA-962E-AB3E-446C-6D48F7AA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07" y="2149890"/>
            <a:ext cx="2319020" cy="4061460"/>
          </a:xfrm>
          <a:prstGeom prst="rect">
            <a:avLst/>
          </a:prstGeom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4EB0178-8F71-0B56-02A4-AE11F45D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81" y="1478658"/>
            <a:ext cx="2121801" cy="46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2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44" y="771489"/>
            <a:ext cx="3932237" cy="1318766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Screenshot/Picture of </a:t>
            </a:r>
            <a:r>
              <a:rPr lang="en-US" dirty="0">
                <a:solidFill>
                  <a:schemeClr val="tx1"/>
                </a:solidFill>
              </a:rPr>
              <a:t>your Emergency OFF Panel</a:t>
            </a:r>
            <a:br>
              <a:rPr lang="en-US" sz="3600" b="0" i="0" u="none" strike="noStrike" baseline="0" dirty="0">
                <a:solidFill>
                  <a:srgbClr val="050505"/>
                </a:solidFill>
              </a:rPr>
            </a:br>
            <a:endParaRPr lang="en-US" sz="12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76E7AE7-7DEB-677F-3127-FBEEFAAF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2090255"/>
            <a:ext cx="1882140" cy="3284220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F372FB21-FE5F-2D6A-29C8-74ACA8C0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389" y="1144890"/>
            <a:ext cx="2159586" cy="46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44" y="771489"/>
            <a:ext cx="3932237" cy="1318766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Screenshot/Picture of your Dashboard</a:t>
            </a:r>
            <a:br>
              <a:rPr lang="en-US" sz="3600" b="0" i="0" u="none" strike="noStrike" baseline="0" dirty="0">
                <a:solidFill>
                  <a:schemeClr val="tx1"/>
                </a:solidFill>
              </a:rPr>
            </a:br>
            <a:endParaRPr lang="en-US" sz="1200">
              <a:solidFill>
                <a:schemeClr val="tx1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5BD82BB-DDD9-E69D-D1BE-21340CDFA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9" y="2090255"/>
            <a:ext cx="3177540" cy="1577340"/>
          </a:xfrm>
          <a:prstGeom prst="rect">
            <a:avLst/>
          </a:prstGeom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80120140-E4BC-3549-0442-5C2CDA0A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84" y="1973643"/>
            <a:ext cx="2963613" cy="18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34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" y="-49750"/>
            <a:ext cx="5334001" cy="1371600"/>
          </a:xfrm>
        </p:spPr>
        <p:txBody>
          <a:bodyPr>
            <a:normAutofit/>
          </a:bodyPr>
          <a:lstStyle/>
          <a:p>
            <a:r>
              <a:rPr lang="en-US" dirty="0"/>
              <a:t>Screenshot of code in Arduino IDE (Testing)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50" y="767668"/>
            <a:ext cx="5334001" cy="182880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2192CF6-A2F2-5A35-214C-227ADAD43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954" y="1964638"/>
            <a:ext cx="8593596" cy="47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7" y="146785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/>
              <a:t>Screenshot of Serial Monitor in Arduino IDE (Testing)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573" y="1334575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 showing the messages:</a:t>
            </a:r>
          </a:p>
          <a:p>
            <a:r>
              <a:rPr lang="en-US" dirty="0"/>
              <a:t>DO NOT WALK</a:t>
            </a:r>
          </a:p>
          <a:p>
            <a:r>
              <a:rPr lang="en-US" dirty="0"/>
              <a:t>EMERGENCY</a:t>
            </a:r>
          </a:p>
          <a:p>
            <a:r>
              <a:rPr lang="en-US" dirty="0"/>
              <a:t>WALK</a:t>
            </a:r>
          </a:p>
          <a:p>
            <a:endParaRPr lang="en-US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E33CAF7-03EC-D70B-863A-ED04F780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934" y="1472361"/>
            <a:ext cx="2357767" cy="49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7" y="146785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My Group Discussion Post</a:t>
            </a:r>
          </a:p>
        </p:txBody>
      </p:sp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308B96AF-0E8F-E5D9-FC58-3CF83F36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532" y="1395552"/>
            <a:ext cx="6502819" cy="50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8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0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Project Preparation</a:t>
            </a:r>
          </a:p>
        </p:txBody>
      </p:sp>
    </p:spTree>
    <p:extLst>
      <p:ext uri="{BB962C8B-B14F-4D97-AF65-F5344CB8AC3E}">
        <p14:creationId xmlns:p14="http://schemas.microsoft.com/office/powerpoint/2010/main" val="35470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7" y="146785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Group Discussion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87EDD4-87E7-47A6-D6B9-C7CB4C066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803704" cy="18288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Jennifer had great points to her project. I explained to her that I didn't have feedback, but rather provided her some help with the Zip Libraries used in Arduino.</a:t>
            </a:r>
            <a:endParaRPr lang="en-US" dirty="0"/>
          </a:p>
        </p:txBody>
      </p:sp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5826046B-50E7-11CB-5EA7-9F69E87E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937" y="586551"/>
            <a:ext cx="5835282" cy="46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96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7" y="146785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Group Discussion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87EDD4-87E7-47A6-D6B9-C7CB4C066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585" y="2518379"/>
            <a:ext cx="3803704" cy="1828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Anthony provided career skills they would have gained from the project. Which, Jennifer posed some good questions to, and I agreed with her that they had a good overview of career skills gained from this project.</a:t>
            </a:r>
            <a:endParaRPr lang="en-US" dirty="0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F24EC95-9257-FF9A-77C6-95762DF3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697" y="94145"/>
            <a:ext cx="5400753" cy="65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34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C266-8AC3-E512-9CE6-8AF27261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Challenges</a:t>
            </a:r>
          </a:p>
        </p:txBody>
      </p:sp>
      <p:pic>
        <p:nvPicPr>
          <p:cNvPr id="5" name="Picture Placeholder 4" descr="Traffic Light Stock Photos, Images and Backgrounds for Free Download">
            <a:extLst>
              <a:ext uri="{FF2B5EF4-FFF2-40B4-BE49-F238E27FC236}">
                <a16:creationId xmlns:a16="http://schemas.microsoft.com/office/drawing/2014/main" id="{007AFCFD-29CA-03B8-92B1-270BA7B570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470" r="47162"/>
          <a:stretch/>
        </p:blipFill>
        <p:spPr>
          <a:xfrm>
            <a:off x="200912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2F367-8A6E-0D07-AE88-3B1AD6136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3643" y="2666999"/>
            <a:ext cx="7046844" cy="341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Some of the challenges faced were:</a:t>
            </a:r>
            <a:endParaRPr lang="en-US"/>
          </a:p>
          <a:p>
            <a:pPr marL="285750" indent="-285750">
              <a:buChar char="•"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few times I forgot to either verify the sketch or upload it, so </a:t>
            </a: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when I went to test the build, it didn't work correctly. I had to then verify and upload and it worked</a:t>
            </a:r>
          </a:p>
          <a:p>
            <a:pPr marL="285750" indent="-285750">
              <a:buClr>
                <a:srgbClr val="FFFFFF"/>
              </a:buClr>
              <a:buChar char="•"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On the final project, there was a space on the SSID in the code, which I didn't notice at first, which caused the program to not run successfully. I removed this space and it uploaded correctly.</a:t>
            </a:r>
          </a:p>
        </p:txBody>
      </p:sp>
    </p:spTree>
    <p:extLst>
      <p:ext uri="{BB962C8B-B14F-4D97-AF65-F5344CB8AC3E}">
        <p14:creationId xmlns:p14="http://schemas.microsoft.com/office/powerpoint/2010/main" val="690611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7587-2C3B-8D51-6CC9-9A048434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Career Skills</a:t>
            </a:r>
          </a:p>
        </p:txBody>
      </p:sp>
      <p:pic>
        <p:nvPicPr>
          <p:cNvPr id="5" name="Picture Placeholder 4" descr="Traffic Light Stock Photos, Images and Backgrounds for Free Download">
            <a:extLst>
              <a:ext uri="{FF2B5EF4-FFF2-40B4-BE49-F238E27FC236}">
                <a16:creationId xmlns:a16="http://schemas.microsoft.com/office/drawing/2014/main" id="{FA28A667-8762-3697-8128-10C7986B8E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470" r="47162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107EA-7DDC-A8D8-4AB6-AF3024647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3643" y="2666999"/>
            <a:ext cx="7046844" cy="341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Hardware / Device knowledge</a:t>
            </a:r>
          </a:p>
          <a:p>
            <a:pPr>
              <a:buClr>
                <a:srgbClr val="FFFFFF"/>
              </a:buClr>
              <a:buFont typeface="Arial"/>
              <a:buChar char="•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Planning </a:t>
            </a:r>
          </a:p>
          <a:p>
            <a:pPr>
              <a:buClr>
                <a:srgbClr val="FFFFFF"/>
              </a:buClr>
              <a:buFont typeface="Arial"/>
              <a:buChar char="•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Automation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  <a:buFont typeface="Arial"/>
              <a:buChar char="•"/>
            </a:pP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Networking / connectivity knowledge</a:t>
            </a:r>
          </a:p>
          <a:p>
            <a:pPr>
              <a:buClr>
                <a:srgbClr val="FFFFFF"/>
              </a:buClr>
              <a:buFont typeface="Arial"/>
              <a:buChar char="•"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Understanding IoT systems and devices</a:t>
            </a:r>
          </a:p>
        </p:txBody>
      </p:sp>
    </p:spTree>
    <p:extLst>
      <p:ext uri="{BB962C8B-B14F-4D97-AF65-F5344CB8AC3E}">
        <p14:creationId xmlns:p14="http://schemas.microsoft.com/office/powerpoint/2010/main" val="2237986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3893-55AB-F8EE-554D-B838BC44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Conclusions</a:t>
            </a:r>
          </a:p>
        </p:txBody>
      </p:sp>
      <p:pic>
        <p:nvPicPr>
          <p:cNvPr id="5" name="Picture Placeholder 4" descr="Traffic Light Stock Photos, Images and Backgrounds for Free Download">
            <a:extLst>
              <a:ext uri="{FF2B5EF4-FFF2-40B4-BE49-F238E27FC236}">
                <a16:creationId xmlns:a16="http://schemas.microsoft.com/office/drawing/2014/main" id="{54FD9FC1-0C9D-6EA0-85A9-4FDB45EFC0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470" r="47162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67163-6926-13C1-DD83-66DE47709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3643" y="2666999"/>
            <a:ext cx="7046844" cy="3415749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At first, I didn't understand how this project would help me with understanding digital devices. I had a general understanding of what they were due to </a:t>
            </a:r>
            <a:r>
              <a:rPr lang="en-US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everyday life, but I never thought of a traffic light as such.</a:t>
            </a:r>
            <a:endParaRPr lang="en-US"/>
          </a:p>
          <a:p>
            <a:endParaRPr lang="en-US"/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In this project, we had to follow many steps to create an automated traffic controller with crosswalk and emergency controller. We also added automated LED lights and a LCD display for the crosswalk.</a:t>
            </a:r>
            <a:endParaRPr lang="en-US" dirty="0"/>
          </a:p>
          <a:p>
            <a:endParaRPr lang="en-US"/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I built on my previous knowledge of the Arduino, as well as a breadboard and all the different components that would have been used. I also learned how one device can be used for many different projects. I am excited as this brings me closer to my career in cybersecurity!</a:t>
            </a:r>
            <a:endParaRPr lang="en-US" dirty="0"/>
          </a:p>
          <a:p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01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67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Inventory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267" y="2057400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Char char="•"/>
            </a:pPr>
            <a:r>
              <a:rPr lang="en-US" dirty="0"/>
              <a:t>ESP 32 Board</a:t>
            </a:r>
            <a:endParaRPr lang="en-US"/>
          </a:p>
          <a:p>
            <a:pPr marL="285750" lvl="0" indent="-285750">
              <a:buChar char="•"/>
            </a:pPr>
            <a:r>
              <a:rPr lang="en-US" dirty="0"/>
              <a:t>Colored LEDs: Red, Yellow, Green, and Blue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220 Ohm Resistors (optional)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Wires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Breadboard(s)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LCD Unit with I2C Adapter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Active Buzzer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Mini Router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Push Button(s)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lvl="0" indent="-285750">
              <a:buChar char="•"/>
            </a:pPr>
            <a:r>
              <a:rPr lang="en-US" dirty="0"/>
              <a:t>PIR Motion Sensor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small electronic device with wires and a box&#10;&#10;Description automatically generated">
            <a:extLst>
              <a:ext uri="{FF2B5EF4-FFF2-40B4-BE49-F238E27FC236}">
                <a16:creationId xmlns:a16="http://schemas.microsoft.com/office/drawing/2014/main" id="{A378660D-F40A-F39B-A734-CBCCB3AF8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252" y="1200462"/>
            <a:ext cx="3742544" cy="498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Microcontroller mounted and powered ON</a:t>
            </a:r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circuit board with a microchip on it&#10;&#10;Description automatically generated">
            <a:extLst>
              <a:ext uri="{FF2B5EF4-FFF2-40B4-BE49-F238E27FC236}">
                <a16:creationId xmlns:a16="http://schemas.microsoft.com/office/drawing/2014/main" id="{21881A15-4E0B-7D5F-B60F-846E5437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97" y="1505737"/>
            <a:ext cx="3354059" cy="44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1" y="239936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Installation of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461" y="1025866"/>
            <a:ext cx="5334001" cy="1828800"/>
          </a:xfrm>
        </p:spPr>
        <p:txBody>
          <a:bodyPr/>
          <a:lstStyle/>
          <a:p>
            <a:r>
              <a:rPr lang="en-US" dirty="0"/>
              <a:t>Screenshot of Arduino IDE with </a:t>
            </a:r>
            <a:r>
              <a:rPr lang="en-US" b="1" dirty="0"/>
              <a:t>Port </a:t>
            </a:r>
            <a:r>
              <a:rPr lang="en-US" dirty="0"/>
              <a:t>selected from Tools menu.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DB9F4-2AC5-481F-9EEB-5D812743C4E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2850905"/>
            <a:ext cx="2823217" cy="21638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D754116-4B83-43A7-9501-368884F3D08F}"/>
              </a:ext>
            </a:extLst>
          </p:cNvPr>
          <p:cNvSpPr/>
          <p:nvPr/>
        </p:nvSpPr>
        <p:spPr>
          <a:xfrm>
            <a:off x="2593953" y="4155090"/>
            <a:ext cx="654341" cy="1677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999CD-9226-483F-994A-3877853A254A}"/>
              </a:ext>
            </a:extLst>
          </p:cNvPr>
          <p:cNvSpPr txBox="1"/>
          <p:nvPr/>
        </p:nvSpPr>
        <p:spPr>
          <a:xfrm>
            <a:off x="3248294" y="4054314"/>
            <a:ext cx="120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FE750A4-D145-B750-C4EF-5ACD04D35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772" y="2216432"/>
            <a:ext cx="7334090" cy="29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raffic Light Stock Photos, Images and Backgrounds for Free Download">
            <a:extLst>
              <a:ext uri="{FF2B5EF4-FFF2-40B4-BE49-F238E27FC236}">
                <a16:creationId xmlns:a16="http://schemas.microsoft.com/office/drawing/2014/main" id="{DFB539FA-D315-67D0-6AB9-6AC6A667AE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377641A3-0AD1-47C4-888F-5D557BC9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889" y="1846512"/>
            <a:ext cx="8998224" cy="3164976"/>
          </a:xfrm>
          <a:prstGeom prst="roundRect">
            <a:avLst>
              <a:gd name="adj" fmla="val 4629"/>
            </a:avLst>
          </a:pr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9ACA7-0A48-22CF-5F18-7B8B04C2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2007703"/>
            <a:ext cx="8676222" cy="1802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Creating the Traffic Controller</a:t>
            </a:r>
          </a:p>
        </p:txBody>
      </p:sp>
    </p:spTree>
    <p:extLst>
      <p:ext uri="{BB962C8B-B14F-4D97-AF65-F5344CB8AC3E}">
        <p14:creationId xmlns:p14="http://schemas.microsoft.com/office/powerpoint/2010/main" val="61843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" y="288561"/>
            <a:ext cx="4853067" cy="1371600"/>
          </a:xfrm>
        </p:spPr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067" y="2147341"/>
            <a:ext cx="5334001" cy="1828800"/>
          </a:xfrm>
        </p:spPr>
        <p:txBody>
          <a:bodyPr>
            <a:normAutofit fontScale="92500" lnSpcReduction="20000"/>
          </a:bodyPr>
          <a:lstStyle/>
          <a:p>
            <a:pPr marL="285750" lvl="0" indent="-285750">
              <a:buChar char="•"/>
            </a:pPr>
            <a:r>
              <a:rPr lang="en-US" dirty="0"/>
              <a:t>ESP 32 Board</a:t>
            </a:r>
            <a:endParaRPr lang="en-US"/>
          </a:p>
          <a:p>
            <a:pPr marL="285750" lvl="0" indent="-285750">
              <a:buChar char="•"/>
            </a:pPr>
            <a:r>
              <a:rPr lang="en-US" dirty="0"/>
              <a:t>Colored LEDs: Red, Yellow and Green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220 Ohm Resistors (optional)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Wires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lvl="0" indent="-285750">
              <a:buChar char="•"/>
            </a:pPr>
            <a:r>
              <a:rPr lang="en-US" dirty="0"/>
              <a:t>Breadboard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5" name="Picture 4" descr="A circuit board with wires and lights&#10;&#10;Description automatically generated">
            <a:extLst>
              <a:ext uri="{FF2B5EF4-FFF2-40B4-BE49-F238E27FC236}">
                <a16:creationId xmlns:a16="http://schemas.microsoft.com/office/drawing/2014/main" id="{09E1BE6E-7ED4-C9FE-C8D0-74C26089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48" y="158068"/>
            <a:ext cx="2743200" cy="3657600"/>
          </a:xfrm>
          <a:prstGeom prst="rect">
            <a:avLst/>
          </a:prstGeom>
        </p:spPr>
      </p:pic>
      <p:pic>
        <p:nvPicPr>
          <p:cNvPr id="7" name="Picture 6" descr="A circuit board with wires and wires&#10;&#10;Description automatically generated">
            <a:extLst>
              <a:ext uri="{FF2B5EF4-FFF2-40B4-BE49-F238E27FC236}">
                <a16:creationId xmlns:a16="http://schemas.microsoft.com/office/drawing/2014/main" id="{C30CA035-07B4-2CFC-D07D-9B0657A0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602" y="158068"/>
            <a:ext cx="2743200" cy="3657600"/>
          </a:xfrm>
          <a:prstGeom prst="rect">
            <a:avLst/>
          </a:prstGeom>
        </p:spPr>
      </p:pic>
      <p:pic>
        <p:nvPicPr>
          <p:cNvPr id="8" name="Picture 7" descr="A circuit board with wires and wires&#10;&#10;Description automatically generated">
            <a:extLst>
              <a:ext uri="{FF2B5EF4-FFF2-40B4-BE49-F238E27FC236}">
                <a16:creationId xmlns:a16="http://schemas.microsoft.com/office/drawing/2014/main" id="{ABC818C0-EA74-3775-6A06-124908EEA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27" y="286135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6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1" y="76200"/>
            <a:ext cx="5334001" cy="13716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280" y="760751"/>
            <a:ext cx="5334001" cy="182880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82FFD-1732-BAA4-1622-E4BCC284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664" y="2193967"/>
            <a:ext cx="7315199" cy="411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022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349</Words>
  <Application>Microsoft Office PowerPoint</Application>
  <PresentationFormat>Widescreen</PresentationFormat>
  <Paragraphs>31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Mesh</vt:lpstr>
      <vt:lpstr>CEIS 114 Final Project </vt:lpstr>
      <vt:lpstr>Introduction</vt:lpstr>
      <vt:lpstr>Project Preparation</vt:lpstr>
      <vt:lpstr>Inventory (Picture)</vt:lpstr>
      <vt:lpstr>ESP32 (Picture)</vt:lpstr>
      <vt:lpstr>Installation of Arduino IDE</vt:lpstr>
      <vt:lpstr>Creating the Traffic Controller</vt:lpstr>
      <vt:lpstr>Picture of circuit with working LEDs</vt:lpstr>
      <vt:lpstr>Screenshot of code in Arduino IDE</vt:lpstr>
      <vt:lpstr>Adding Multiple Traffic Lights</vt:lpstr>
      <vt:lpstr>PowerPoint Presentation</vt:lpstr>
      <vt:lpstr>Screenshot of code in Arduino IDE</vt:lpstr>
      <vt:lpstr>Adding Crosswalk button</vt:lpstr>
      <vt:lpstr>Picture of circuit with working LEDs</vt:lpstr>
      <vt:lpstr>Screenshot of code in Arduino IDE</vt:lpstr>
      <vt:lpstr>Screenshot of Serial Monitor in Arduino IDE</vt:lpstr>
      <vt:lpstr>Adding an Emergency Buzzer &amp; LCD Display</vt:lpstr>
      <vt:lpstr>Picture of circuit with working LEDs and LCD display</vt:lpstr>
      <vt:lpstr>Screenshot of code in Arduino IDE</vt:lpstr>
      <vt:lpstr>Screenshot of Serial Monitor in Arduino IDE</vt:lpstr>
      <vt:lpstr>Adding Remote Emergency Control</vt:lpstr>
      <vt:lpstr>Picture of circuit with working LEDs and LCD display when Emergency button is pressed.  (Building/Operation)</vt:lpstr>
      <vt:lpstr>Screenshot/Picture of your APP Connection Name </vt:lpstr>
      <vt:lpstr>Screenshot/Picture of your Emergency ON Panel </vt:lpstr>
      <vt:lpstr>Screenshot/Picture of your Emergency OFF Panel </vt:lpstr>
      <vt:lpstr>Screenshot/Picture of your Dashboard </vt:lpstr>
      <vt:lpstr>Screenshot of code in Arduino IDE (Testing)</vt:lpstr>
      <vt:lpstr>Screenshot of Serial Monitor in Arduino IDE (Testing)</vt:lpstr>
      <vt:lpstr>My Group Discussion Post</vt:lpstr>
      <vt:lpstr>Group Discussion</vt:lpstr>
      <vt:lpstr>Group Discussion</vt:lpstr>
      <vt:lpstr>Challenges</vt:lpstr>
      <vt:lpstr>Career Skills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Duclos, Gusteau</cp:lastModifiedBy>
  <cp:revision>319</cp:revision>
  <dcterms:created xsi:type="dcterms:W3CDTF">2018-12-20T22:43:36Z</dcterms:created>
  <dcterms:modified xsi:type="dcterms:W3CDTF">2023-10-22T06:33:53Z</dcterms:modified>
</cp:coreProperties>
</file>